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sldIdLst>
    <p:sldId id="282" r:id="rId3"/>
    <p:sldId id="300"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56" r:id="rId19"/>
    <p:sldId id="257" r:id="rId20"/>
    <p:sldId id="258" r:id="rId21"/>
    <p:sldId id="259" r:id="rId22"/>
    <p:sldId id="267" r:id="rId23"/>
    <p:sldId id="260" r:id="rId24"/>
    <p:sldId id="268" r:id="rId25"/>
    <p:sldId id="280" r:id="rId26"/>
    <p:sldId id="275" r:id="rId27"/>
    <p:sldId id="279" r:id="rId28"/>
    <p:sldId id="281" r:id="rId29"/>
    <p:sldId id="269" r:id="rId30"/>
    <p:sldId id="270" r:id="rId31"/>
    <p:sldId id="271" r:id="rId32"/>
    <p:sldId id="261" r:id="rId33"/>
    <p:sldId id="273" r:id="rId34"/>
    <p:sldId id="272" r:id="rId35"/>
    <p:sldId id="262" r:id="rId36"/>
    <p:sldId id="263" r:id="rId37"/>
    <p:sldId id="266" r:id="rId38"/>
    <p:sldId id="299" r:id="rId39"/>
    <p:sldId id="2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80" d="100"/>
          <a:sy n="80" d="100"/>
        </p:scale>
        <p:origin x="29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EF8190A-E844-4CC4-8585-4C50DB9F1366}"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157105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56297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77728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717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383606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EF8190A-E844-4CC4-8585-4C50DB9F1366}"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128326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EF8190A-E844-4CC4-8585-4C50DB9F1366}"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14719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8190A-E844-4CC4-8585-4C50DB9F1366}"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235530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8190A-E844-4CC4-8585-4C50DB9F1366}"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96842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197471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114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8190A-E844-4CC4-8585-4C50DB9F1366}"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247771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7670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575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7629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8283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6503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8134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9173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766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4850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77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F8190A-E844-4CC4-8585-4C50DB9F1366}"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1995631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091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4719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6050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62984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3/2/2015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713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65001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F8190A-E844-4CC4-8585-4C50DB9F1366}"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399586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8190A-E844-4CC4-8585-4C50DB9F1366}"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239247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8190A-E844-4CC4-8585-4C50DB9F1366}"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4930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177576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8190A-E844-4CC4-8585-4C50DB9F1366}"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1E384-7CF5-4005-A866-7BEC579D7B24}" type="slidenum">
              <a:rPr lang="en-US" smtClean="0"/>
              <a:pPr/>
              <a:t>‹#›</a:t>
            </a:fld>
            <a:endParaRPr lang="en-US"/>
          </a:p>
        </p:txBody>
      </p:sp>
    </p:spTree>
    <p:extLst>
      <p:ext uri="{BB962C8B-B14F-4D97-AF65-F5344CB8AC3E}">
        <p14:creationId xmlns:p14="http://schemas.microsoft.com/office/powerpoint/2010/main" val="90786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EF8190A-E844-4CC4-8585-4C50DB9F1366}" type="datetimeFigureOut">
              <a:rPr lang="en-US" smtClean="0"/>
              <a:pPr/>
              <a:t>3/2/2015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421E384-7CF5-4005-A866-7BEC579D7B24}" type="slidenum">
              <a:rPr lang="en-US" smtClean="0"/>
              <a:pPr/>
              <a:t>‹#›</a:t>
            </a:fld>
            <a:endParaRPr lang="en-US"/>
          </a:p>
        </p:txBody>
      </p:sp>
    </p:spTree>
    <p:extLst>
      <p:ext uri="{BB962C8B-B14F-4D97-AF65-F5344CB8AC3E}">
        <p14:creationId xmlns:p14="http://schemas.microsoft.com/office/powerpoint/2010/main" val="12287258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white"/>
                </a:solidFill>
              </a:rPr>
              <a:pPr defTabSz="457200"/>
              <a:t>3/2/2015</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69810809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hyperlink" Target="http://www.youtube.com/watch?v=hA8Bjzj-a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9.xml"/><Relationship Id="rId4" Type="http://schemas.openxmlformats.org/officeDocument/2006/relationships/hyperlink" Target="http://www.youtube.com/watch?v=nbZBwrlFeI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NjEGncrido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zFziF9IJkw" TargetMode="External"/><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hyperlink" Target="http://www.youtube.com/watch?v=VgNUgtmN-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Aztecs </a:t>
            </a:r>
            <a:r>
              <a:rPr lang="en-US" smtClean="0"/>
              <a:t>and Incas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278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1" y="2369820"/>
            <a:ext cx="6738590" cy="4488180"/>
          </a:xfrm>
        </p:spPr>
        <p:txBody>
          <a:bodyPr>
            <a:normAutofit lnSpcReduction="10000"/>
          </a:bodyPr>
          <a:lstStyle/>
          <a:p>
            <a:pPr marL="457200" lvl="1" indent="0">
              <a:buNone/>
            </a:pPr>
            <a:r>
              <a:rPr lang="en-US" sz="4000" dirty="0" smtClean="0"/>
              <a:t>D. Resembled </a:t>
            </a:r>
            <a:r>
              <a:rPr lang="en-US" sz="4000" dirty="0"/>
              <a:t>Mayan civilization</a:t>
            </a:r>
            <a:endParaRPr lang="en-US" sz="3200" dirty="0"/>
          </a:p>
          <a:p>
            <a:pPr marL="457200" lvl="1" indent="0">
              <a:buNone/>
            </a:pPr>
            <a:r>
              <a:rPr lang="en-US" sz="4000" dirty="0" smtClean="0"/>
              <a:t>E. Warrior </a:t>
            </a:r>
            <a:r>
              <a:rPr lang="en-US" sz="4000" dirty="0"/>
              <a:t>society but also had education</a:t>
            </a:r>
            <a:endParaRPr lang="en-US" sz="3200" dirty="0"/>
          </a:p>
          <a:p>
            <a:pPr marL="457200" lvl="1" indent="0">
              <a:buNone/>
            </a:pPr>
            <a:r>
              <a:rPr lang="en-US" sz="4000" dirty="0" smtClean="0"/>
              <a:t>F. Practiced </a:t>
            </a:r>
            <a:r>
              <a:rPr lang="en-US" sz="4000" dirty="0"/>
              <a:t>human sacrifices to stop gods from destroying the world</a:t>
            </a:r>
            <a:endParaRPr lang="en-US" sz="3200" dirty="0"/>
          </a:p>
          <a:p>
            <a:pPr marL="0" indent="0">
              <a:buNone/>
            </a:pPr>
            <a:endParaRPr lang="en-US" dirty="0"/>
          </a:p>
        </p:txBody>
      </p:sp>
      <p:pic>
        <p:nvPicPr>
          <p:cNvPr id="2050" name="Picture 2" descr="http://upload.wikimedia.org/wikipedia/commons/thumb/5/53/Codex_Magliabechiano_%28141_cropped%29.jpg/300px-Codex_Magliabechiano_%28141_croppe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689" y="0"/>
            <a:ext cx="58379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c/ce/Kodeks_tudela_21.jpg/250px-Kodeks_tudela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c/ce/Kodeks_tudela_21.jpg/250px-Kodeks_tudela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thumb/b/b2/Aztec_or_Mixtec_sacrificial_knife_2.jpg/200px-Aztec_or_Mixtec_sacrificial_knif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206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0560" y="25400"/>
            <a:ext cx="4691669" cy="369332"/>
          </a:xfrm>
          <a:prstGeom prst="rect">
            <a:avLst/>
          </a:prstGeom>
        </p:spPr>
        <p:txBody>
          <a:bodyPr wrap="none">
            <a:spAutoFit/>
          </a:bodyPr>
          <a:lstStyle/>
          <a:p>
            <a:pPr defTabSz="457200"/>
            <a:r>
              <a:rPr lang="en-US" dirty="0">
                <a:solidFill>
                  <a:prstClr val="white"/>
                </a:solidFill>
                <a:hlinkClick r:id="rId4"/>
              </a:rPr>
              <a:t>http://</a:t>
            </a:r>
            <a:r>
              <a:rPr lang="en-US" dirty="0" smtClean="0">
                <a:solidFill>
                  <a:prstClr val="white"/>
                </a:solidFill>
                <a:hlinkClick r:id="rId4"/>
              </a:rPr>
              <a:t>www.youtube.com/watch?v=hA8Bjzj-aLs</a:t>
            </a:r>
            <a:r>
              <a:rPr lang="en-US" dirty="0" smtClean="0">
                <a:solidFill>
                  <a:prstClr val="white"/>
                </a:solidFill>
              </a:rPr>
              <a:t> </a:t>
            </a:r>
            <a:endParaRPr lang="en-US" dirty="0">
              <a:solidFill>
                <a:prstClr val="white"/>
              </a:solidFill>
            </a:endParaRPr>
          </a:p>
        </p:txBody>
      </p:sp>
      <p:pic>
        <p:nvPicPr>
          <p:cNvPr id="2060" name="Picture 12" descr="http://upload.wikimedia.org/wikipedia/commons/b/b2/Aztec_or_Mixtec_sacrificial_knife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03337" y="-459202"/>
            <a:ext cx="1646115" cy="395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7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1462"/>
            <a:ext cx="10131425" cy="1456267"/>
          </a:xfrm>
        </p:spPr>
        <p:txBody>
          <a:bodyPr/>
          <a:lstStyle/>
          <a:p>
            <a:r>
              <a:rPr lang="en-US" dirty="0"/>
              <a:t>II. Incas (1400 – 1550)</a:t>
            </a:r>
          </a:p>
        </p:txBody>
      </p:sp>
      <p:sp>
        <p:nvSpPr>
          <p:cNvPr id="3" name="Content Placeholder 2"/>
          <p:cNvSpPr>
            <a:spLocks noGrp="1"/>
          </p:cNvSpPr>
          <p:nvPr>
            <p:ph idx="1"/>
          </p:nvPr>
        </p:nvSpPr>
        <p:spPr>
          <a:xfrm>
            <a:off x="-205739" y="4313767"/>
            <a:ext cx="10131425" cy="3649133"/>
          </a:xfrm>
        </p:spPr>
        <p:txBody>
          <a:bodyPr/>
          <a:lstStyle/>
          <a:p>
            <a:pPr marL="457200" lvl="1" indent="0">
              <a:buNone/>
            </a:pPr>
            <a:r>
              <a:rPr lang="en-US" sz="3600" dirty="0" smtClean="0"/>
              <a:t>A. Located</a:t>
            </a:r>
            <a:r>
              <a:rPr lang="en-US" sz="3600" dirty="0"/>
              <a:t>: west coast of South America, Andes </a:t>
            </a:r>
            <a:r>
              <a:rPr lang="en-US" sz="3600" dirty="0" smtClean="0"/>
              <a:t>Mountains</a:t>
            </a:r>
            <a:r>
              <a:rPr lang="en-US" sz="3600" dirty="0"/>
              <a:t>. (covers 7 modern day countries)</a:t>
            </a:r>
            <a:endParaRPr lang="en-US" sz="2800" dirty="0"/>
          </a:p>
          <a:p>
            <a:pPr marL="0" indent="0">
              <a:buNone/>
            </a:pPr>
            <a:endParaRPr lang="en-US" dirty="0"/>
          </a:p>
        </p:txBody>
      </p:sp>
      <p:pic>
        <p:nvPicPr>
          <p:cNvPr id="4" name="Picture 3" descr="File:Inca Empire South Amer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163" y="17194"/>
            <a:ext cx="5994400" cy="684080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encrypted-tbn2.gstatic.com/images?q=tbn:ANd9GcQf8uMLA0lrC9kMZvUcpZyMdFtB_pgwgz5x9-lb8g_0ub7hFv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pic>
        <p:nvPicPr>
          <p:cNvPr id="7172" name="Picture 4" descr="http://www.onthegotours.com/repository/SouthAmericanSalsaItinerary5ComboToursSouthAmerica-65661247570570_800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162059"/>
            <a:ext cx="5467985" cy="40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38" y="298560"/>
            <a:ext cx="9607138" cy="4171015"/>
          </a:xfrm>
        </p:spPr>
        <p:txBody>
          <a:bodyPr/>
          <a:lstStyle/>
          <a:p>
            <a:pPr marL="457200" lvl="1" indent="0">
              <a:buNone/>
            </a:pPr>
            <a:r>
              <a:rPr lang="en-US" sz="4400" dirty="0"/>
              <a:t>B. </a:t>
            </a:r>
            <a:r>
              <a:rPr lang="en-US" sz="5400" dirty="0"/>
              <a:t>Important city: </a:t>
            </a:r>
            <a:r>
              <a:rPr lang="en-US" sz="5400" b="1" u="sng" dirty="0"/>
              <a:t>Cuzco</a:t>
            </a:r>
            <a:r>
              <a:rPr lang="en-US" sz="5400" dirty="0"/>
              <a:t> (capital)</a:t>
            </a:r>
            <a:endParaRPr lang="en-US" sz="4400" dirty="0"/>
          </a:p>
          <a:p>
            <a:pPr marL="457200" lvl="1" indent="0">
              <a:buNone/>
            </a:pPr>
            <a:r>
              <a:rPr lang="en-US" sz="5400" dirty="0"/>
              <a:t>C. Centrally governed empire- controlled economy, religion, and class system</a:t>
            </a:r>
            <a:endParaRPr lang="en-US" sz="4400" dirty="0"/>
          </a:p>
          <a:p>
            <a:pPr marL="0" indent="0">
              <a:buNone/>
            </a:pPr>
            <a:endParaRPr lang="en-US" dirty="0"/>
          </a:p>
        </p:txBody>
      </p:sp>
      <p:pic>
        <p:nvPicPr>
          <p:cNvPr id="5122" name="Picture 2" descr="http://upload.wikimedia.org/wikipedia/commons/thumb/2/25/Sacsayhuaman_%28pixinn.net%29.jpg/220px-Sacsayhuaman_%28pixinn.n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980" y="27999"/>
            <a:ext cx="3131820" cy="41710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4/48/Sacsayhuam%C3%A1n_D%C3%A9cembre_2006_-_Vue_Panoramique_-_Pleine_r%C3%A9solution.jpg/1456px-Sacsayhuam%C3%A1n_D%C3%A9cembre_2006_-_Vue_Panoramique_-_Pleine_r%C3%A9so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57700"/>
            <a:ext cx="12204191"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78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4503419" cy="7139940"/>
          </a:xfrm>
        </p:spPr>
        <p:txBody>
          <a:bodyPr>
            <a:normAutofit/>
          </a:bodyPr>
          <a:lstStyle/>
          <a:p>
            <a:pPr marL="457200" lvl="1" indent="0">
              <a:buNone/>
            </a:pPr>
            <a:r>
              <a:rPr lang="en-US" sz="3600" b="1" u="sng" dirty="0" err="1" smtClean="0"/>
              <a:t>D.Machu</a:t>
            </a:r>
            <a:r>
              <a:rPr lang="en-US" sz="3600" b="1" u="sng" dirty="0" smtClean="0"/>
              <a:t> </a:t>
            </a:r>
            <a:r>
              <a:rPr lang="en-US" sz="3600" b="1" u="sng" dirty="0"/>
              <a:t>Picchu</a:t>
            </a:r>
            <a:r>
              <a:rPr lang="en-US" sz="3600" dirty="0"/>
              <a:t>- near Cuzco, ruins survive today</a:t>
            </a:r>
            <a:endParaRPr lang="en-US" sz="2800" dirty="0"/>
          </a:p>
          <a:p>
            <a:pPr marL="457200" lvl="1" indent="0">
              <a:buNone/>
            </a:pPr>
            <a:r>
              <a:rPr lang="en-US" sz="3600" dirty="0" smtClean="0"/>
              <a:t>E. Great </a:t>
            </a:r>
            <a:r>
              <a:rPr lang="en-US" sz="3600" dirty="0"/>
              <a:t>architecture in capitol and a system of roads</a:t>
            </a:r>
            <a:endParaRPr lang="en-US" sz="2800" dirty="0"/>
          </a:p>
          <a:p>
            <a:pPr marL="457200" lvl="1" indent="0">
              <a:buNone/>
            </a:pPr>
            <a:r>
              <a:rPr lang="en-US" sz="3600" dirty="0" smtClean="0"/>
              <a:t>F. No </a:t>
            </a:r>
            <a:r>
              <a:rPr lang="en-US" sz="3600" dirty="0"/>
              <a:t>writing but had a system of messengers and known recording system called </a:t>
            </a:r>
            <a:r>
              <a:rPr lang="en-US" sz="3600" b="1" u="sng" dirty="0" err="1"/>
              <a:t>quipu</a:t>
            </a:r>
            <a:endParaRPr lang="en-US" sz="2800" dirty="0"/>
          </a:p>
          <a:p>
            <a:pPr marL="0" indent="0">
              <a:buNone/>
            </a:pPr>
            <a:endParaRPr lang="en-US" dirty="0"/>
          </a:p>
        </p:txBody>
      </p:sp>
      <p:pic>
        <p:nvPicPr>
          <p:cNvPr id="3074" name="Picture 2" descr="File:80 - Machu Picchu - Juin 2009 - ed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
            <a:ext cx="7505700" cy="685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4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airpano.com/files/Machu-Picchu-Peru/photos/machu6.jpg"/>
          <p:cNvPicPr>
            <a:picLocks noChangeAspect="1" noChangeArrowheads="1"/>
          </p:cNvPicPr>
          <p:nvPr/>
        </p:nvPicPr>
        <p:blipFill rotWithShape="1">
          <a:blip r:embed="rId2">
            <a:extLst>
              <a:ext uri="{28A0092B-C50C-407E-A947-70E740481C1C}">
                <a14:useLocalDpi xmlns:a14="http://schemas.microsoft.com/office/drawing/2010/main" val="0"/>
              </a:ext>
            </a:extLst>
          </a:blip>
          <a:srcRect r="50290"/>
          <a:stretch/>
        </p:blipFill>
        <p:spPr bwMode="auto">
          <a:xfrm>
            <a:off x="7649139" y="0"/>
            <a:ext cx="45428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peru-machu-picchu.com/pics/machu-picch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647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460" y="0"/>
            <a:ext cx="12191999" cy="1075267"/>
          </a:xfrm>
        </p:spPr>
        <p:txBody>
          <a:bodyPr>
            <a:normAutofit/>
          </a:bodyPr>
          <a:lstStyle/>
          <a:p>
            <a:pPr algn="ctr"/>
            <a:r>
              <a:rPr lang="en-US" sz="2400" dirty="0">
                <a:hlinkClick r:id="rId4"/>
              </a:rPr>
              <a:t>http://</a:t>
            </a:r>
            <a:r>
              <a:rPr lang="en-US" sz="2400" dirty="0" smtClean="0">
                <a:hlinkClick r:id="rId4"/>
              </a:rPr>
              <a:t>www.youtube.com/watch?v=nbZBwrlFeIY</a:t>
            </a:r>
            <a:r>
              <a:rPr lang="en-US" sz="2400" dirty="0" smtClean="0"/>
              <a:t> </a:t>
            </a:r>
            <a:endParaRPr lang="en-US" sz="24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955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melandbevan.files.wordpress.com/2010/09/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55"/>
          <a:stretch/>
        </p:blipFill>
        <p:spPr bwMode="auto">
          <a:xfrm>
            <a:off x="0" y="0"/>
            <a:ext cx="7429500" cy="69094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rei.com/graphics/adventures/trips/bigmaps/inca_map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466" y="1"/>
            <a:ext cx="54235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2" name="Picture 6" descr="http://upload.wikimedia.org/wikipedia/commons/a/a7/Inca_Qui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7" y="1677593"/>
            <a:ext cx="6711365" cy="40805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3.postimg.org/s4v81lajn/Histoblog042_1_quipo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178" y="1321781"/>
            <a:ext cx="5938822" cy="479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69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1168"/>
            <a:ext cx="12192000" cy="1641490"/>
          </a:xfrm>
        </p:spPr>
        <p:txBody>
          <a:bodyPr/>
          <a:lstStyle/>
          <a:p>
            <a:r>
              <a:rPr lang="en-US" dirty="0" smtClean="0"/>
              <a:t>Exploration and Conquest</a:t>
            </a:r>
            <a:endParaRPr lang="en-US" dirty="0"/>
          </a:p>
        </p:txBody>
      </p:sp>
    </p:spTree>
    <p:extLst>
      <p:ext uri="{BB962C8B-B14F-4D97-AF65-F5344CB8AC3E}">
        <p14:creationId xmlns:p14="http://schemas.microsoft.com/office/powerpoint/2010/main" val="459049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norton.wiki.hoover.k12.al.us/file/view/Silk_Road.jpg/271019544/894x463/Silk_R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146" y="-1"/>
            <a:ext cx="1246723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8146" y="0"/>
            <a:ext cx="4868884" cy="1325564"/>
          </a:xfrm>
          <a:solidFill>
            <a:schemeClr val="tx1">
              <a:alpha val="63000"/>
            </a:schemeClr>
          </a:solidFill>
        </p:spPr>
        <p:txBody>
          <a:bodyPr>
            <a:noAutofit/>
          </a:bodyPr>
          <a:lstStyle/>
          <a:p>
            <a:r>
              <a:rPr lang="en-US" b="1" dirty="0" smtClean="0">
                <a:solidFill>
                  <a:schemeClr val="bg1"/>
                </a:solidFill>
              </a:rPr>
              <a:t>I. Why Explore?</a:t>
            </a:r>
            <a:endParaRPr lang="en-US" b="1" dirty="0">
              <a:solidFill>
                <a:schemeClr val="bg1"/>
              </a:solidFill>
            </a:endParaRPr>
          </a:p>
        </p:txBody>
      </p:sp>
      <p:sp>
        <p:nvSpPr>
          <p:cNvPr id="3" name="Content Placeholder 2"/>
          <p:cNvSpPr>
            <a:spLocks noGrp="1"/>
          </p:cNvSpPr>
          <p:nvPr>
            <p:ph idx="1"/>
          </p:nvPr>
        </p:nvSpPr>
        <p:spPr>
          <a:xfrm>
            <a:off x="0" y="1325564"/>
            <a:ext cx="11495314" cy="1607641"/>
          </a:xfrm>
          <a:solidFill>
            <a:schemeClr val="tx1">
              <a:alpha val="67000"/>
            </a:schemeClr>
          </a:solidFill>
        </p:spPr>
        <p:txBody>
          <a:bodyPr>
            <a:normAutofit/>
          </a:bodyPr>
          <a:lstStyle/>
          <a:p>
            <a:pPr marL="457200" lvl="1" indent="0">
              <a:buNone/>
            </a:pPr>
            <a:r>
              <a:rPr lang="en-US" sz="5200" b="1" dirty="0" smtClean="0">
                <a:solidFill>
                  <a:schemeClr val="bg1"/>
                </a:solidFill>
              </a:rPr>
              <a:t>A. Wealth </a:t>
            </a:r>
            <a:r>
              <a:rPr lang="en-US" sz="5200" b="1" dirty="0">
                <a:solidFill>
                  <a:schemeClr val="bg1"/>
                </a:solidFill>
              </a:rPr>
              <a:t>from direct trade with </a:t>
            </a:r>
            <a:r>
              <a:rPr lang="en-US" sz="5200" b="1" dirty="0" smtClean="0">
                <a:solidFill>
                  <a:schemeClr val="bg1"/>
                </a:solidFill>
              </a:rPr>
              <a:t>Asia</a:t>
            </a:r>
            <a:endParaRPr lang="en-US" sz="5200" b="1" dirty="0">
              <a:solidFill>
                <a:schemeClr val="bg1"/>
              </a:solidFill>
            </a:endParaRPr>
          </a:p>
          <a:p>
            <a:pPr marL="457200" lvl="1" indent="0">
              <a:buNone/>
            </a:pPr>
            <a:r>
              <a:rPr lang="en-US" sz="5200" b="1" dirty="0" smtClean="0">
                <a:solidFill>
                  <a:schemeClr val="bg1"/>
                </a:solidFill>
              </a:rPr>
              <a:t>B. Spread </a:t>
            </a:r>
            <a:r>
              <a:rPr lang="en-US" sz="5200" b="1" dirty="0">
                <a:solidFill>
                  <a:schemeClr val="bg1"/>
                </a:solidFill>
              </a:rPr>
              <a:t>the faith</a:t>
            </a:r>
          </a:p>
          <a:p>
            <a:pPr marL="0" indent="0">
              <a:buNone/>
            </a:pPr>
            <a:endParaRPr lang="en-US" sz="4000" dirty="0"/>
          </a:p>
        </p:txBody>
      </p:sp>
    </p:spTree>
    <p:extLst>
      <p:ext uri="{BB962C8B-B14F-4D97-AF65-F5344CB8AC3E}">
        <p14:creationId xmlns:p14="http://schemas.microsoft.com/office/powerpoint/2010/main" val="308193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nautarch.tamu.edu/shiplab/01George/pictures/caravel%20images%20main/land-col-3-mastedcaravels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322" y="4447452"/>
            <a:ext cx="4321727" cy="24105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360" y="80753"/>
            <a:ext cx="7551420" cy="6552388"/>
          </a:xfrm>
        </p:spPr>
        <p:txBody>
          <a:bodyPr>
            <a:normAutofit/>
          </a:bodyPr>
          <a:lstStyle/>
          <a:p>
            <a:pPr marL="457200" lvl="1" indent="0">
              <a:buNone/>
            </a:pPr>
            <a:r>
              <a:rPr lang="en-US" sz="4000" dirty="0" smtClean="0"/>
              <a:t>C. Spirit </a:t>
            </a:r>
            <a:r>
              <a:rPr lang="en-US" sz="4000" dirty="0"/>
              <a:t>of Renaissance exploration and discovery</a:t>
            </a:r>
            <a:endParaRPr lang="en-US" sz="3600" dirty="0"/>
          </a:p>
          <a:p>
            <a:pPr marL="457200" lvl="1" indent="0">
              <a:buNone/>
            </a:pPr>
            <a:r>
              <a:rPr lang="en-US" sz="4000" dirty="0" smtClean="0"/>
              <a:t>D. New </a:t>
            </a:r>
            <a:r>
              <a:rPr lang="en-US" sz="4000" dirty="0"/>
              <a:t>technologies </a:t>
            </a:r>
            <a:endParaRPr lang="en-US" sz="3600" dirty="0"/>
          </a:p>
          <a:p>
            <a:pPr marL="914400" lvl="2" indent="0">
              <a:buNone/>
            </a:pPr>
            <a:r>
              <a:rPr lang="en-US" sz="3600" dirty="0" smtClean="0"/>
              <a:t>1. Caravel- </a:t>
            </a:r>
            <a:r>
              <a:rPr lang="en-US" sz="3600" dirty="0"/>
              <a:t>long distance ship with triangular sails</a:t>
            </a:r>
            <a:endParaRPr lang="en-US" sz="3200" dirty="0"/>
          </a:p>
          <a:p>
            <a:pPr marL="914400" lvl="2" indent="0">
              <a:buNone/>
            </a:pPr>
            <a:r>
              <a:rPr lang="en-US" sz="3600" dirty="0" smtClean="0"/>
              <a:t>2. Compass </a:t>
            </a:r>
            <a:r>
              <a:rPr lang="en-US" sz="3600" dirty="0"/>
              <a:t>-navigational tool </a:t>
            </a:r>
            <a:endParaRPr lang="en-US" sz="3200" dirty="0"/>
          </a:p>
          <a:p>
            <a:pPr marL="914400" lvl="2" indent="0">
              <a:buNone/>
            </a:pPr>
            <a:r>
              <a:rPr lang="en-US" sz="3600" dirty="0" smtClean="0"/>
              <a:t>3. Astrolabe- </a:t>
            </a:r>
            <a:r>
              <a:rPr lang="en-US" sz="3600" dirty="0"/>
              <a:t>using the stars to find position</a:t>
            </a:r>
            <a:endParaRPr lang="en-US" sz="3200" dirty="0"/>
          </a:p>
          <a:p>
            <a:pPr marL="0" indent="0">
              <a:buNone/>
            </a:pPr>
            <a:endParaRPr lang="en-US" dirty="0"/>
          </a:p>
        </p:txBody>
      </p:sp>
      <p:pic>
        <p:nvPicPr>
          <p:cNvPr id="1026" name="Picture 2" descr="http://upload.wikimedia.org/wikipedia/commons/thumb/5/5b/Caravel_Boa_Esperanca_Portugal.jpg/220px-Caravel_Boa_Esperanca_Portug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8520" y="3304722"/>
            <a:ext cx="4983480" cy="3553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eople.smu.edu/aanguyen/files/2013/09/compa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73"/>
          <a:stretch/>
        </p:blipFill>
        <p:spPr bwMode="auto">
          <a:xfrm>
            <a:off x="154379" y="4674165"/>
            <a:ext cx="2331720" cy="21838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9/90/Astrolabe_%28PSF%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8951" y="0"/>
            <a:ext cx="4853049" cy="317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3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7715"/>
            <a:ext cx="10131425" cy="1456267"/>
          </a:xfrm>
        </p:spPr>
        <p:txBody>
          <a:bodyPr>
            <a:normAutofit/>
          </a:bodyPr>
          <a:lstStyle/>
          <a:p>
            <a:pPr algn="ctr"/>
            <a:r>
              <a:rPr lang="en-US" sz="8800" b="1" dirty="0" smtClean="0"/>
              <a:t>Warm-Up</a:t>
            </a:r>
            <a:endParaRPr lang="en-US" sz="8800" b="1" dirty="0"/>
          </a:p>
        </p:txBody>
      </p:sp>
      <p:sp>
        <p:nvSpPr>
          <p:cNvPr id="3" name="Content Placeholder 2"/>
          <p:cNvSpPr>
            <a:spLocks noGrp="1"/>
          </p:cNvSpPr>
          <p:nvPr>
            <p:ph idx="1"/>
          </p:nvPr>
        </p:nvSpPr>
        <p:spPr>
          <a:xfrm>
            <a:off x="531421" y="2545828"/>
            <a:ext cx="11506199" cy="4715933"/>
          </a:xfrm>
        </p:spPr>
        <p:txBody>
          <a:bodyPr>
            <a:normAutofit fontScale="92500"/>
          </a:bodyPr>
          <a:lstStyle/>
          <a:p>
            <a:pPr marL="342900" indent="-342900">
              <a:buAutoNum type="arabicPeriod"/>
            </a:pPr>
            <a:r>
              <a:rPr lang="en-US" sz="4000" dirty="0" smtClean="0"/>
              <a:t>How’d the test go yesterday?  Are you starting to notice that you need to study for these World History tests? ‘Cause you do.</a:t>
            </a:r>
          </a:p>
          <a:p>
            <a:pPr marL="342900" indent="-342900">
              <a:buAutoNum type="arabicPeriod"/>
            </a:pPr>
            <a:r>
              <a:rPr lang="en-US" sz="4000" dirty="0" smtClean="0"/>
              <a:t>What do you know about Christopher Columbus? Anything good? </a:t>
            </a:r>
            <a:r>
              <a:rPr lang="en-US" sz="4000" dirty="0" smtClean="0">
                <a:sym typeface="Wingdings" panose="05000000000000000000" pitchFamily="2" charset="2"/>
              </a:rPr>
              <a:t></a:t>
            </a:r>
          </a:p>
          <a:p>
            <a:pPr marL="342900" indent="-342900">
              <a:buAutoNum type="arabicPeriod"/>
            </a:pPr>
            <a:r>
              <a:rPr lang="en-US" sz="4000" dirty="0" smtClean="0">
                <a:sym typeface="Wingdings" panose="05000000000000000000" pitchFamily="2" charset="2"/>
              </a:rPr>
              <a:t>Why is it important to learn about the history and culture of the Native Americans such as the Aztecs and Incas?</a:t>
            </a:r>
          </a:p>
          <a:p>
            <a:pPr marL="342900" indent="-342900">
              <a:buAutoNum type="arabicPeriod"/>
            </a:pPr>
            <a:endParaRPr lang="en-US" dirty="0" smtClean="0">
              <a:sym typeface="Wingdings" panose="05000000000000000000" pitchFamily="2" charset="2"/>
            </a:endParaRPr>
          </a:p>
          <a:p>
            <a:pPr marL="342900" indent="-342900">
              <a:buAutoNum type="arabicPeriod"/>
            </a:pPr>
            <a:endParaRPr lang="en-US" dirty="0" smtClean="0">
              <a:sym typeface="Wingdings" panose="05000000000000000000" pitchFamily="2" charset="2"/>
            </a:endParaRPr>
          </a:p>
          <a:p>
            <a:pPr marL="342900" indent="-342900">
              <a:buAutoNum type="arabicPeriod"/>
            </a:pPr>
            <a:endParaRPr lang="en-US" dirty="0">
              <a:sym typeface="Wingdings" panose="05000000000000000000" pitchFamily="2" charset="2"/>
            </a:endParaRPr>
          </a:p>
          <a:p>
            <a:pPr marL="342900" indent="-342900">
              <a:buAutoNum type="arabicPeriod"/>
            </a:pPr>
            <a:endParaRPr lang="en-US" dirty="0"/>
          </a:p>
        </p:txBody>
      </p:sp>
    </p:spTree>
    <p:extLst>
      <p:ext uri="{BB962C8B-B14F-4D97-AF65-F5344CB8AC3E}">
        <p14:creationId xmlns:p14="http://schemas.microsoft.com/office/powerpoint/2010/main" val="1608805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22226"/>
            <a:ext cx="11152612" cy="607166"/>
          </a:xfrm>
        </p:spPr>
        <p:txBody>
          <a:bodyPr>
            <a:normAutofit/>
          </a:bodyPr>
          <a:lstStyle/>
          <a:p>
            <a:pPr algn="ctr"/>
            <a:r>
              <a:rPr lang="en-US" sz="3600" dirty="0" smtClean="0"/>
              <a:t>II. Important Explorers</a:t>
            </a:r>
            <a:endParaRPr lang="en-US" sz="3600" dirty="0"/>
          </a:p>
        </p:txBody>
      </p:sp>
      <p:sp>
        <p:nvSpPr>
          <p:cNvPr id="3" name="Content Placeholder 2"/>
          <p:cNvSpPr>
            <a:spLocks noGrp="1"/>
          </p:cNvSpPr>
          <p:nvPr>
            <p:ph idx="1"/>
          </p:nvPr>
        </p:nvSpPr>
        <p:spPr>
          <a:xfrm>
            <a:off x="-357447" y="720378"/>
            <a:ext cx="12466320" cy="4024312"/>
          </a:xfrm>
        </p:spPr>
        <p:txBody>
          <a:bodyPr/>
          <a:lstStyle/>
          <a:p>
            <a:pPr marL="457200" lvl="1" indent="0">
              <a:buNone/>
            </a:pPr>
            <a:r>
              <a:rPr lang="en-US" sz="3600" b="1" u="sng" dirty="0" smtClean="0"/>
              <a:t>A. Leif </a:t>
            </a:r>
            <a:r>
              <a:rPr lang="en-US" sz="3600" b="1" u="sng" dirty="0"/>
              <a:t>Eriksson</a:t>
            </a:r>
            <a:r>
              <a:rPr lang="en-US" sz="3600" dirty="0"/>
              <a:t> (Viking)- First European to find the New </a:t>
            </a:r>
            <a:r>
              <a:rPr lang="en-US" sz="3600" dirty="0" smtClean="0"/>
              <a:t>World</a:t>
            </a:r>
            <a:endParaRPr lang="en-US" sz="3600" dirty="0"/>
          </a:p>
          <a:p>
            <a:pPr marL="457200" lvl="1" indent="0">
              <a:buNone/>
            </a:pPr>
            <a:r>
              <a:rPr lang="en-US" sz="4400" b="1" u="sng" dirty="0" smtClean="0"/>
              <a:t>B. </a:t>
            </a:r>
            <a:r>
              <a:rPr lang="en-US" sz="4000" b="1" u="sng" dirty="0" smtClean="0"/>
              <a:t>Henry </a:t>
            </a:r>
            <a:r>
              <a:rPr lang="en-US" sz="4000" b="1" u="sng" dirty="0"/>
              <a:t>the Navigator</a:t>
            </a:r>
            <a:r>
              <a:rPr lang="en-US" sz="4000" dirty="0"/>
              <a:t> </a:t>
            </a:r>
            <a:r>
              <a:rPr lang="en-US" sz="4400" dirty="0"/>
              <a:t>(</a:t>
            </a:r>
            <a:r>
              <a:rPr lang="en-US" sz="3600" dirty="0"/>
              <a:t>Portugal</a:t>
            </a:r>
            <a:r>
              <a:rPr lang="en-US" sz="4400" dirty="0"/>
              <a:t>)- Prince who was a </a:t>
            </a:r>
            <a:r>
              <a:rPr lang="en-US" sz="4400" u="sng" dirty="0"/>
              <a:t>patron</a:t>
            </a:r>
            <a:r>
              <a:rPr lang="en-US" sz="4400" dirty="0"/>
              <a:t> of </a:t>
            </a:r>
            <a:r>
              <a:rPr lang="en-US" sz="4400" dirty="0" smtClean="0"/>
              <a:t>exploration</a:t>
            </a:r>
            <a:endParaRPr lang="en-US" sz="4400" dirty="0"/>
          </a:p>
          <a:p>
            <a:pPr marL="0" indent="0">
              <a:buNone/>
            </a:pPr>
            <a:endParaRPr lang="en-US" b="1" dirty="0"/>
          </a:p>
        </p:txBody>
      </p:sp>
      <p:pic>
        <p:nvPicPr>
          <p:cNvPr id="2052" name="Picture 4" descr="http://library.thinkquest.org/4034/Media/LEric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9880" y="2493699"/>
            <a:ext cx="5425440" cy="4364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c06.deviantart.net/fs70/i/2012/218/f/b/mr_leif_eriksson_himself__by_ubersquish39-d5a0zm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38533"/>
            <a:ext cx="2839085" cy="43194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lccharter.org/emma1/Leif%20Ericson/Leif-Eric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320" y="2493699"/>
            <a:ext cx="3916680" cy="436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78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enry the Naviga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057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ibrary.thinkquest.org/J002678F/henrymap.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6" r="2728" b="3012"/>
          <a:stretch/>
        </p:blipFill>
        <p:spPr bwMode="auto">
          <a:xfrm>
            <a:off x="6057899" y="1"/>
            <a:ext cx="61341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37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166255"/>
            <a:ext cx="12667013" cy="4351338"/>
          </a:xfrm>
        </p:spPr>
        <p:txBody>
          <a:bodyPr/>
          <a:lstStyle/>
          <a:p>
            <a:pPr marL="457200" lvl="1" indent="0">
              <a:buNone/>
            </a:pPr>
            <a:r>
              <a:rPr lang="en-US" sz="3900" b="1" u="sng" dirty="0" smtClean="0"/>
              <a:t>C. Vasco </a:t>
            </a:r>
            <a:r>
              <a:rPr lang="en-US" sz="3900" b="1" u="sng" dirty="0"/>
              <a:t>de Gama</a:t>
            </a:r>
            <a:r>
              <a:rPr lang="en-US" sz="3900" dirty="0"/>
              <a:t> (Portugal)- First European to reach India</a:t>
            </a:r>
          </a:p>
          <a:p>
            <a:pPr marL="0" indent="0">
              <a:buNone/>
            </a:pPr>
            <a:endParaRPr lang="en-US" dirty="0"/>
          </a:p>
        </p:txBody>
      </p:sp>
      <p:pic>
        <p:nvPicPr>
          <p:cNvPr id="5122" name="Picture 2" descr="http://upload.wikimedia.org/wikipedia/commons/thumb/7/75/Gama_route_1.svg/300px-Gama_route_1.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9139"/>
            <a:ext cx="7284317" cy="59488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Vasco da Gama (Livro de Lisuarte de Abr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273" y="864369"/>
            <a:ext cx="4502727" cy="59936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1/1e/50_Escudos_c%C3%A9l%C3%A9brant_le_500e_anniversaire_de_la_naissance_de_Vasco_Da_Gama%2C_1969.jpg/220px-50_Escudos_c%C3%A9l%C3%A9brant_le_500e_anniversaire_de_la_naissance_de_Vasco_Da_Gama%2C_19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4230" y="4461715"/>
            <a:ext cx="3195043" cy="159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8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54379"/>
            <a:ext cx="11780322" cy="4351338"/>
          </a:xfrm>
        </p:spPr>
        <p:txBody>
          <a:bodyPr/>
          <a:lstStyle/>
          <a:p>
            <a:pPr marL="0" lvl="1" indent="0">
              <a:spcBef>
                <a:spcPts val="1000"/>
              </a:spcBef>
              <a:buNone/>
            </a:pPr>
            <a:r>
              <a:rPr lang="en-US" sz="4800" b="1" u="sng" dirty="0" smtClean="0"/>
              <a:t>D. Christopher Columbus</a:t>
            </a:r>
            <a:r>
              <a:rPr lang="en-US" sz="4800" dirty="0" smtClean="0"/>
              <a:t> (Spain)- “First” European to open up the New World</a:t>
            </a:r>
            <a:endParaRPr lang="en-US" sz="4400" dirty="0" smtClean="0"/>
          </a:p>
          <a:p>
            <a:pPr marL="0" indent="0">
              <a:buNone/>
            </a:pPr>
            <a:endParaRPr lang="en-US" dirty="0"/>
          </a:p>
        </p:txBody>
      </p:sp>
      <p:pic>
        <p:nvPicPr>
          <p:cNvPr id="6146" name="Picture 2" descr="Christopher Columb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701273"/>
            <a:ext cx="4281055" cy="51567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Landing of Columbu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053" y="1701273"/>
            <a:ext cx="7842931" cy="51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02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36tee5.com/wp-content/uploads/2013/10/1391906_642581892449339_2104099749_n-300x300.jpg"/>
          <p:cNvPicPr>
            <a:picLocks noChangeAspect="1" noChangeArrowheads="1"/>
          </p:cNvPicPr>
          <p:nvPr/>
        </p:nvPicPr>
        <p:blipFill>
          <a:blip r:embed="rId2" cstate="print"/>
          <a:srcRect/>
          <a:stretch>
            <a:fillRect/>
          </a:stretch>
        </p:blipFill>
        <p:spPr bwMode="auto">
          <a:xfrm>
            <a:off x="2542516" y="0"/>
            <a:ext cx="6933994" cy="693399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umbus-day-meme-4.jpg"/>
          <p:cNvPicPr>
            <a:picLocks noGrp="1" noChangeAspect="1"/>
          </p:cNvPicPr>
          <p:nvPr>
            <p:ph idx="1"/>
          </p:nvPr>
        </p:nvPicPr>
        <p:blipFill>
          <a:blip r:embed="rId2" cstate="print"/>
          <a:stretch>
            <a:fillRect/>
          </a:stretch>
        </p:blipFill>
        <p:spPr>
          <a:xfrm>
            <a:off x="985652" y="0"/>
            <a:ext cx="10189029" cy="713232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nativex.files.wordpress.com/2012/10/illegal-immigration-isnt-a-new-problem-the-natives-used-to-call-it-white-people-columbus-day.png"/>
          <p:cNvPicPr>
            <a:picLocks noChangeAspect="1" noChangeArrowheads="1"/>
          </p:cNvPicPr>
          <p:nvPr/>
        </p:nvPicPr>
        <p:blipFill>
          <a:blip r:embed="rId2" cstate="print"/>
          <a:srcRect/>
          <a:stretch>
            <a:fillRect/>
          </a:stretch>
        </p:blipFill>
        <p:spPr bwMode="auto">
          <a:xfrm>
            <a:off x="1223158" y="0"/>
            <a:ext cx="9808730" cy="686611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in-the-case-7fyy9u (1).jpg"/>
          <p:cNvPicPr>
            <a:picLocks noGrp="1" noChangeAspect="1"/>
          </p:cNvPicPr>
          <p:nvPr>
            <p:ph idx="1"/>
          </p:nvPr>
        </p:nvPicPr>
        <p:blipFill>
          <a:blip r:embed="rId2" cstate="print"/>
          <a:stretch>
            <a:fillRect/>
          </a:stretch>
        </p:blipFill>
        <p:spPr>
          <a:xfrm>
            <a:off x="2291939" y="-1"/>
            <a:ext cx="6860762" cy="6963673"/>
          </a:xfrm>
        </p:spPr>
      </p:pic>
      <p:sp>
        <p:nvSpPr>
          <p:cNvPr id="43010" name="AutoShape 2" descr="http://makeameme.org/media/created/in-the-case-7fyy9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http://makeameme.org/media/created/in-the-case-7fyy9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Maury Povich Lie Detector Test me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File:Atlantic Ocean, Toscanelli, 14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92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10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upload.wikimedia.org/wikipedia/commons/thumb/3/38/Viajes_de_colon_en.svg/550px-Viajes_de_colon_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2076"/>
            <a:ext cx="12192001" cy="698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18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0"/>
            <a:ext cx="10131425" cy="1456267"/>
          </a:xfrm>
        </p:spPr>
        <p:txBody>
          <a:bodyPr/>
          <a:lstStyle/>
          <a:p>
            <a:r>
              <a:rPr lang="en-US" dirty="0" smtClean="0"/>
              <a:t>I. Aztecs (1200-1500)</a:t>
            </a:r>
            <a:endParaRPr lang="en-US" dirty="0"/>
          </a:p>
        </p:txBody>
      </p:sp>
      <p:sp>
        <p:nvSpPr>
          <p:cNvPr id="3" name="Content Placeholder 2"/>
          <p:cNvSpPr>
            <a:spLocks noGrp="1"/>
          </p:cNvSpPr>
          <p:nvPr>
            <p:ph idx="1"/>
          </p:nvPr>
        </p:nvSpPr>
        <p:spPr>
          <a:xfrm>
            <a:off x="0" y="4725247"/>
            <a:ext cx="7680960" cy="2132753"/>
          </a:xfrm>
        </p:spPr>
        <p:txBody>
          <a:bodyPr>
            <a:normAutofit lnSpcReduction="10000"/>
          </a:bodyPr>
          <a:lstStyle/>
          <a:p>
            <a:pPr marL="457200" lvl="1" indent="0">
              <a:buNone/>
            </a:pPr>
            <a:r>
              <a:rPr lang="en-US" sz="4000" dirty="0" smtClean="0"/>
              <a:t>A. Located</a:t>
            </a:r>
            <a:r>
              <a:rPr lang="en-US" sz="4000" dirty="0"/>
              <a:t>: Central Middle America (Mexico)</a:t>
            </a:r>
            <a:endParaRPr lang="en-US" sz="3200" dirty="0"/>
          </a:p>
          <a:p>
            <a:pPr marL="457200" lvl="1" indent="0">
              <a:buNone/>
            </a:pPr>
            <a:r>
              <a:rPr lang="en-US" sz="4000" dirty="0" smtClean="0"/>
              <a:t>B. Important </a:t>
            </a:r>
            <a:r>
              <a:rPr lang="en-US" sz="4000" dirty="0"/>
              <a:t>City: </a:t>
            </a:r>
            <a:r>
              <a:rPr lang="en-US" sz="4000" b="1" u="sng" dirty="0"/>
              <a:t>Tenochtitlan</a:t>
            </a:r>
            <a:endParaRPr lang="en-US" sz="3200" dirty="0"/>
          </a:p>
          <a:p>
            <a:pPr marL="0" indent="0">
              <a:buNone/>
            </a:pPr>
            <a:endParaRPr lang="en-US" dirty="0"/>
          </a:p>
        </p:txBody>
      </p:sp>
      <p:pic>
        <p:nvPicPr>
          <p:cNvPr id="8194" name="Picture 2" descr="File:Tenochtitlan.jpg"/>
          <p:cNvPicPr>
            <a:picLocks noChangeAspect="1" noChangeArrowheads="1"/>
          </p:cNvPicPr>
          <p:nvPr/>
        </p:nvPicPr>
        <p:blipFill>
          <a:blip r:embed="rId2"/>
          <a:srcRect/>
          <a:stretch>
            <a:fillRect/>
          </a:stretch>
        </p:blipFill>
        <p:spPr bwMode="auto">
          <a:xfrm>
            <a:off x="8229601" y="0"/>
            <a:ext cx="3962400" cy="6931312"/>
          </a:xfrm>
          <a:prstGeom prst="rect">
            <a:avLst/>
          </a:prstGeom>
          <a:noFill/>
        </p:spPr>
      </p:pic>
      <p:pic>
        <p:nvPicPr>
          <p:cNvPr id="8198" name="Picture 6" descr="http://elizwrites.com/wp-content/uploads/2011/12/Aztec-capital-Tenochtitlan.jpg"/>
          <p:cNvPicPr>
            <a:picLocks noChangeAspect="1" noChangeArrowheads="1"/>
          </p:cNvPicPr>
          <p:nvPr/>
        </p:nvPicPr>
        <p:blipFill>
          <a:blip r:embed="rId3"/>
          <a:srcRect/>
          <a:stretch>
            <a:fillRect/>
          </a:stretch>
        </p:blipFill>
        <p:spPr bwMode="auto">
          <a:xfrm>
            <a:off x="948055" y="1207928"/>
            <a:ext cx="5894705" cy="3370105"/>
          </a:xfrm>
          <a:prstGeom prst="rect">
            <a:avLst/>
          </a:prstGeom>
          <a:noFill/>
        </p:spPr>
      </p:pic>
    </p:spTree>
    <p:extLst>
      <p:ext uri="{BB962C8B-B14F-4D97-AF65-F5344CB8AC3E}">
        <p14:creationId xmlns:p14="http://schemas.microsoft.com/office/powerpoint/2010/main" val="915922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thumb/f/f7/1893_Nina_Pinta_Santa_Maria_replicas.jpg/220px-1893_Nina_Pinta_Santa_Maria_replic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192001" cy="6884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76400" y="0"/>
            <a:ext cx="10515600" cy="4351338"/>
          </a:xfrm>
        </p:spPr>
        <p:txBody>
          <a:bodyPr/>
          <a:lstStyle/>
          <a:p>
            <a:pPr marL="0" indent="0" algn="r">
              <a:buNone/>
            </a:pPr>
            <a:r>
              <a:rPr lang="en-US" sz="4000" b="1" dirty="0" smtClean="0">
                <a:solidFill>
                  <a:schemeClr val="bg1"/>
                </a:solidFill>
              </a:rPr>
              <a:t>La Santa Maria de la </a:t>
            </a:r>
            <a:r>
              <a:rPr lang="en-US" sz="4000" b="1" dirty="0" err="1" smtClean="0">
                <a:solidFill>
                  <a:schemeClr val="bg1"/>
                </a:solidFill>
              </a:rPr>
              <a:t>Imaculada</a:t>
            </a:r>
            <a:r>
              <a:rPr lang="en-US" sz="4000" b="1" dirty="0" smtClean="0">
                <a:solidFill>
                  <a:schemeClr val="bg1"/>
                </a:solidFill>
              </a:rPr>
              <a:t> </a:t>
            </a:r>
            <a:r>
              <a:rPr lang="en-US" sz="4000" b="1" dirty="0" smtClean="0">
                <a:solidFill>
                  <a:schemeClr val="bg1"/>
                </a:solidFill>
              </a:rPr>
              <a:t>Concepcion</a:t>
            </a:r>
          </a:p>
          <a:p>
            <a:pPr marL="0" indent="0" algn="r">
              <a:buNone/>
            </a:pPr>
            <a:r>
              <a:rPr lang="en-US" sz="4000" b="1" dirty="0" smtClean="0">
                <a:solidFill>
                  <a:schemeClr val="bg1"/>
                </a:solidFill>
              </a:rPr>
              <a:t>La </a:t>
            </a:r>
            <a:r>
              <a:rPr lang="en-US" sz="4000" b="1" dirty="0" err="1" smtClean="0">
                <a:solidFill>
                  <a:schemeClr val="bg1"/>
                </a:solidFill>
              </a:rPr>
              <a:t>Pinta</a:t>
            </a:r>
            <a:r>
              <a:rPr lang="en-US" sz="4000" b="1" dirty="0" smtClean="0">
                <a:solidFill>
                  <a:schemeClr val="bg1"/>
                </a:solidFill>
              </a:rPr>
              <a:t> (the painted)</a:t>
            </a:r>
          </a:p>
          <a:p>
            <a:pPr marL="0" indent="0" algn="r">
              <a:buNone/>
            </a:pPr>
            <a:r>
              <a:rPr lang="en-US" sz="4000" b="1" dirty="0" smtClean="0">
                <a:solidFill>
                  <a:schemeClr val="bg1"/>
                </a:solidFill>
              </a:rPr>
              <a:t>La Santa Clara</a:t>
            </a:r>
          </a:p>
          <a:p>
            <a:pPr marL="0" indent="0" algn="r">
              <a:buNone/>
            </a:pPr>
            <a:endParaRPr lang="en-US" dirty="0"/>
          </a:p>
        </p:txBody>
      </p:sp>
    </p:spTree>
    <p:extLst>
      <p:ext uri="{BB962C8B-B14F-4D97-AF65-F5344CB8AC3E}">
        <p14:creationId xmlns:p14="http://schemas.microsoft.com/office/powerpoint/2010/main" val="844578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lstStyle/>
          <a:p>
            <a:pPr marL="457200" lvl="1" indent="0">
              <a:buNone/>
            </a:pPr>
            <a:r>
              <a:rPr lang="en-US" sz="3600" b="1" u="sng" dirty="0" smtClean="0"/>
              <a:t>E. Ferdinand </a:t>
            </a:r>
            <a:r>
              <a:rPr lang="en-US" sz="3600" b="1" u="sng" dirty="0"/>
              <a:t>Magellan</a:t>
            </a:r>
            <a:r>
              <a:rPr lang="en-US" sz="3600" dirty="0"/>
              <a:t> (Spain)- his crew was the first to </a:t>
            </a:r>
            <a:r>
              <a:rPr lang="en-US" sz="3600" b="1" u="sng" dirty="0"/>
              <a:t>circumnavigate</a:t>
            </a:r>
            <a:r>
              <a:rPr lang="en-US" sz="3600" dirty="0"/>
              <a:t> (to go around) the world</a:t>
            </a:r>
            <a:endParaRPr lang="en-US" sz="3200" dirty="0"/>
          </a:p>
          <a:p>
            <a:pPr marL="457200" lvl="1" indent="0">
              <a:buNone/>
            </a:pPr>
            <a:r>
              <a:rPr lang="en-US" sz="3600" b="1" u="sng" dirty="0" smtClean="0"/>
              <a:t>F. Sir </a:t>
            </a:r>
            <a:r>
              <a:rPr lang="en-US" sz="3600" b="1" u="sng" dirty="0"/>
              <a:t>Francis Drake</a:t>
            </a:r>
            <a:r>
              <a:rPr lang="en-US" sz="3600" dirty="0"/>
              <a:t> (England)- </a:t>
            </a:r>
            <a:r>
              <a:rPr lang="en-US" sz="3600" b="1" u="sng" dirty="0"/>
              <a:t>privateer</a:t>
            </a:r>
            <a:r>
              <a:rPr lang="en-US" sz="3600" dirty="0"/>
              <a:t>, pirate loyal to country, and second to circumnavigate the world</a:t>
            </a:r>
            <a:endParaRPr lang="en-US" sz="3200" dirty="0"/>
          </a:p>
          <a:p>
            <a:pPr marL="0" indent="0">
              <a:buNone/>
            </a:pPr>
            <a:endParaRPr lang="en-US" dirty="0"/>
          </a:p>
        </p:txBody>
      </p:sp>
      <p:pic>
        <p:nvPicPr>
          <p:cNvPr id="10242" name="Picture 2" descr="http://upload.wikimedia.org/wikipedia/commons/thumb/6/68/ReplicaNaoVictoriaMagallanes.jpg/220px-ReplicaNaoVictoriaMagalla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624" y="2196777"/>
            <a:ext cx="6941127" cy="46379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7/7d/Gheeraerts_Francis_Drake_1591.jpg/170px-Gheeraerts_Francis_Drake_1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452" y="2173490"/>
            <a:ext cx="3619847" cy="468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53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upload.wikimedia.org/wikipedia/commons/thumb/5/5b/DrakeKnightedTavistockMonument.jpg/250px-DrakeKnightedTavistockMonu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07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upload.wikimedia.org/wikipedia/commons/thumb/a/ab/Magellan_Elcano_Circumnavigation-en.svg/800px-Magellan_Elcano_Circumnavigation-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1999" cy="696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92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6139543" cy="914400"/>
          </a:xfrm>
        </p:spPr>
        <p:txBody>
          <a:bodyPr/>
          <a:lstStyle/>
          <a:p>
            <a:pPr algn="ctr"/>
            <a:r>
              <a:rPr lang="en-US" dirty="0" smtClean="0"/>
              <a:t>III. Conquistadors</a:t>
            </a:r>
            <a:endParaRPr lang="en-US" dirty="0"/>
          </a:p>
        </p:txBody>
      </p:sp>
      <p:sp>
        <p:nvSpPr>
          <p:cNvPr id="3" name="Content Placeholder 2"/>
          <p:cNvSpPr>
            <a:spLocks noGrp="1"/>
          </p:cNvSpPr>
          <p:nvPr>
            <p:ph idx="1"/>
          </p:nvPr>
        </p:nvSpPr>
        <p:spPr>
          <a:xfrm>
            <a:off x="-332511" y="1187533"/>
            <a:ext cx="6495803" cy="5955475"/>
          </a:xfrm>
        </p:spPr>
        <p:txBody>
          <a:bodyPr>
            <a:normAutofit/>
          </a:bodyPr>
          <a:lstStyle/>
          <a:p>
            <a:pPr marL="457200" lvl="1" indent="0">
              <a:buNone/>
            </a:pPr>
            <a:r>
              <a:rPr lang="en-US" sz="3900" b="1" u="sng" dirty="0" smtClean="0"/>
              <a:t>A. Conquistadors-</a:t>
            </a:r>
            <a:r>
              <a:rPr lang="en-US" sz="3900" dirty="0" smtClean="0"/>
              <a:t> </a:t>
            </a:r>
            <a:r>
              <a:rPr lang="en-US" sz="3900" dirty="0"/>
              <a:t>Spanish conquerors of Americas</a:t>
            </a:r>
            <a:endParaRPr lang="en-US" sz="3500" dirty="0"/>
          </a:p>
          <a:p>
            <a:pPr marL="457200" lvl="1" indent="0">
              <a:buNone/>
            </a:pPr>
            <a:r>
              <a:rPr lang="en-US" sz="3900" dirty="0" smtClean="0"/>
              <a:t>B. Why </a:t>
            </a:r>
            <a:r>
              <a:rPr lang="en-US" sz="3900" dirty="0"/>
              <a:t>conquer the Americas?- </a:t>
            </a:r>
            <a:r>
              <a:rPr lang="en-US" sz="3900" b="1" dirty="0"/>
              <a:t>god, glory, gold</a:t>
            </a:r>
            <a:endParaRPr lang="en-US" sz="3500" dirty="0"/>
          </a:p>
          <a:p>
            <a:pPr marL="457200" lvl="1" indent="0">
              <a:buNone/>
            </a:pPr>
            <a:r>
              <a:rPr lang="en-US" sz="3900" dirty="0" smtClean="0"/>
              <a:t>C. They </a:t>
            </a:r>
            <a:r>
              <a:rPr lang="en-US" sz="3900" dirty="0"/>
              <a:t>were able to conquer because of their newness, modern weapons (horses, steel, and gunpowder), and diseases</a:t>
            </a:r>
            <a:endParaRPr lang="en-US" sz="3500" dirty="0"/>
          </a:p>
          <a:p>
            <a:pPr marL="0" indent="0">
              <a:buNone/>
            </a:pPr>
            <a:endParaRPr lang="en-US" dirty="0"/>
          </a:p>
        </p:txBody>
      </p:sp>
      <p:pic>
        <p:nvPicPr>
          <p:cNvPr id="13316" name="Picture 4" descr="http://www.hdwpapers.com/walls/candian_gold_coin_wallpaper_2-norm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394" y="3611880"/>
            <a:ext cx="3230879" cy="324611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edurich.net/hansonj/aztecs/aztec_webpage/Moctezuma/cortes_indi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0"/>
            <a:ext cx="6019800" cy="361188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upload.wikimedia.org/wikipedia/commons/d/dd/ROHM_D195_The_conquistadors_pray_before_entry_to_tenochtitl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611880"/>
            <a:ext cx="2830194" cy="325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9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 y="0"/>
            <a:ext cx="12473940" cy="4351338"/>
          </a:xfrm>
        </p:spPr>
        <p:txBody>
          <a:bodyPr/>
          <a:lstStyle/>
          <a:p>
            <a:pPr marL="457200" lvl="1" indent="0">
              <a:buNone/>
            </a:pPr>
            <a:r>
              <a:rPr lang="en-US" sz="4000" dirty="0" smtClean="0"/>
              <a:t>D. Conquest of Aztecs</a:t>
            </a:r>
            <a:endParaRPr lang="en-US" sz="3600" dirty="0" smtClean="0"/>
          </a:p>
          <a:p>
            <a:pPr marL="914400" lvl="2" indent="0">
              <a:buNone/>
            </a:pPr>
            <a:r>
              <a:rPr lang="en-US" sz="3600" dirty="0" smtClean="0"/>
              <a:t>1. Aztecs </a:t>
            </a:r>
            <a:r>
              <a:rPr lang="en-US" sz="3600" dirty="0"/>
              <a:t>welcomed </a:t>
            </a:r>
            <a:r>
              <a:rPr lang="en-US" sz="3600" b="1" u="sng" dirty="0"/>
              <a:t>Hernandez Cortez</a:t>
            </a:r>
            <a:r>
              <a:rPr lang="en-US" sz="3600" dirty="0"/>
              <a:t> because they believed he was a returning god </a:t>
            </a:r>
            <a:endParaRPr lang="en-US" sz="3200" dirty="0"/>
          </a:p>
          <a:p>
            <a:pPr marL="914400" lvl="2" indent="0">
              <a:buNone/>
            </a:pPr>
            <a:r>
              <a:rPr lang="en-US" sz="3600" dirty="0" smtClean="0"/>
              <a:t>2. He </a:t>
            </a:r>
            <a:r>
              <a:rPr lang="en-US" sz="3600" dirty="0"/>
              <a:t>created alliances to defeat Montezuma (king)</a:t>
            </a:r>
            <a:endParaRPr lang="en-US" sz="3200" dirty="0"/>
          </a:p>
          <a:p>
            <a:pPr marL="914400" lvl="2" indent="0">
              <a:buNone/>
            </a:pPr>
            <a:r>
              <a:rPr lang="en-US" sz="3600" dirty="0" smtClean="0"/>
              <a:t>3. Disease </a:t>
            </a:r>
            <a:r>
              <a:rPr lang="en-US" sz="3600" dirty="0"/>
              <a:t>weakened the people</a:t>
            </a:r>
            <a:endParaRPr lang="en-US" sz="3200" dirty="0"/>
          </a:p>
          <a:p>
            <a:pPr marL="0" indent="0">
              <a:buNone/>
            </a:pPr>
            <a:endParaRPr lang="en-US" dirty="0"/>
          </a:p>
        </p:txBody>
      </p:sp>
      <p:pic>
        <p:nvPicPr>
          <p:cNvPr id="14338" name="Picture 2" descr="Cor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12531"/>
            <a:ext cx="3291840" cy="384546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media.web.britannica.com/eb-media/44/133944-004-BEF188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1590" y="2343085"/>
            <a:ext cx="3280410" cy="454571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images.niceartgallery.com/image/data/178/1780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624" y="2794156"/>
            <a:ext cx="3533775" cy="406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27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53800" cy="4351338"/>
          </a:xfrm>
        </p:spPr>
        <p:txBody>
          <a:bodyPr/>
          <a:lstStyle/>
          <a:p>
            <a:pPr marL="457200" lvl="1" indent="0">
              <a:buNone/>
            </a:pPr>
            <a:r>
              <a:rPr lang="en-US" sz="4000" dirty="0" smtClean="0"/>
              <a:t>E. Conquest </a:t>
            </a:r>
            <a:r>
              <a:rPr lang="en-US" sz="4000" dirty="0"/>
              <a:t>of the Incas</a:t>
            </a:r>
            <a:endParaRPr lang="en-US" sz="3600" dirty="0"/>
          </a:p>
          <a:p>
            <a:pPr marL="914400" lvl="2" indent="0">
              <a:buNone/>
            </a:pPr>
            <a:r>
              <a:rPr lang="en-US" sz="3600" b="1" u="sng" dirty="0" smtClean="0"/>
              <a:t>1. Francisco </a:t>
            </a:r>
            <a:r>
              <a:rPr lang="en-US" sz="3600" b="1" u="sng" dirty="0"/>
              <a:t>Pizarro</a:t>
            </a:r>
            <a:r>
              <a:rPr lang="en-US" sz="3600" dirty="0"/>
              <a:t> went to Incas looking for treasure</a:t>
            </a:r>
            <a:endParaRPr lang="en-US" sz="3200" dirty="0"/>
          </a:p>
          <a:p>
            <a:pPr marL="914400" lvl="2" indent="0">
              <a:buNone/>
            </a:pPr>
            <a:r>
              <a:rPr lang="en-US" sz="3600" dirty="0" smtClean="0"/>
              <a:t>2. Kidnapped </a:t>
            </a:r>
            <a:r>
              <a:rPr lang="en-US" sz="3600" dirty="0"/>
              <a:t>the Inca emperor and demanded a room of silver and gold but killed him anyway</a:t>
            </a:r>
            <a:endParaRPr lang="en-US" sz="3200" dirty="0"/>
          </a:p>
          <a:p>
            <a:pPr marL="0" indent="0">
              <a:buNone/>
            </a:pPr>
            <a:endParaRPr lang="en-US" dirty="0"/>
          </a:p>
        </p:txBody>
      </p:sp>
      <p:pic>
        <p:nvPicPr>
          <p:cNvPr id="15364" name="Picture 4" descr="http://www.enchantedlearning.com/explorers/gifs/Pizarro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6095"/>
            <a:ext cx="5646420" cy="458190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delivery.superstock.com/WI/223/4268/PreviewComp/SuperStock_4268R-10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420" y="2276094"/>
            <a:ext cx="6545580" cy="458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99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9264"/>
            <a:ext cx="10515600" cy="1325563"/>
          </a:xfrm>
        </p:spPr>
        <p:txBody>
          <a:bodyPr/>
          <a:lstStyle/>
          <a:p>
            <a:pPr algn="ctr"/>
            <a:r>
              <a:rPr lang="en-US" dirty="0" smtClean="0"/>
              <a:t>CLOSURE!</a:t>
            </a:r>
            <a:endParaRPr lang="en-US" dirty="0"/>
          </a:p>
        </p:txBody>
      </p:sp>
      <p:sp>
        <p:nvSpPr>
          <p:cNvPr id="3" name="Content Placeholder 2"/>
          <p:cNvSpPr>
            <a:spLocks noGrp="1"/>
          </p:cNvSpPr>
          <p:nvPr>
            <p:ph idx="1"/>
          </p:nvPr>
        </p:nvSpPr>
        <p:spPr>
          <a:xfrm>
            <a:off x="0" y="1156299"/>
            <a:ext cx="12191999" cy="4351338"/>
          </a:xfrm>
        </p:spPr>
        <p:txBody>
          <a:bodyPr>
            <a:noAutofit/>
          </a:bodyPr>
          <a:lstStyle/>
          <a:p>
            <a:pPr marL="514350" indent="-514350">
              <a:buAutoNum type="arabicPeriod"/>
            </a:pPr>
            <a:r>
              <a:rPr lang="en-US" sz="4000" dirty="0" smtClean="0"/>
              <a:t>Why explore?  Seriously…wasn’t Europe good enough?</a:t>
            </a:r>
          </a:p>
          <a:p>
            <a:pPr marL="514350" indent="-514350">
              <a:buAutoNum type="arabicPeriod"/>
            </a:pPr>
            <a:endParaRPr lang="en-US" sz="4000" dirty="0" smtClean="0"/>
          </a:p>
          <a:p>
            <a:pPr marL="514350" indent="-514350">
              <a:buAutoNum type="arabicPeriod"/>
            </a:pPr>
            <a:r>
              <a:rPr lang="en-US" sz="4000" dirty="0" smtClean="0"/>
              <a:t>What were some negative impacts of the Conquistadors coming to the New World?</a:t>
            </a:r>
          </a:p>
          <a:p>
            <a:pPr marL="514350" indent="-514350">
              <a:buAutoNum type="arabicPeriod"/>
            </a:pPr>
            <a:endParaRPr lang="en-US" sz="4000" dirty="0" smtClean="0"/>
          </a:p>
          <a:p>
            <a:pPr marL="514350" indent="-514350">
              <a:buAutoNum type="arabicPeriod"/>
            </a:pPr>
            <a:r>
              <a:rPr lang="en-US" sz="4000" dirty="0" smtClean="0"/>
              <a:t>After what you know about the conquistadors and how they came to the New World, can you draw any conclusions about why the Americas are the way that they are? (I’ll explain…</a:t>
            </a:r>
            <a:r>
              <a:rPr lang="en-US" sz="4000" dirty="0" smtClean="0">
                <a:sym typeface="Wingdings" panose="05000000000000000000" pitchFamily="2" charset="2"/>
              </a:rPr>
              <a:t>)</a:t>
            </a:r>
            <a:endParaRPr lang="en-US" sz="4000" dirty="0"/>
          </a:p>
        </p:txBody>
      </p:sp>
    </p:spTree>
    <p:extLst>
      <p:ext uri="{BB962C8B-B14F-4D97-AF65-F5344CB8AC3E}">
        <p14:creationId xmlns:p14="http://schemas.microsoft.com/office/powerpoint/2010/main" val="3900145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John Green</a:t>
            </a:r>
            <a:endParaRPr lang="en-US" dirty="0"/>
          </a:p>
        </p:txBody>
      </p:sp>
      <p:sp>
        <p:nvSpPr>
          <p:cNvPr id="3" name="Content Placeholder 2"/>
          <p:cNvSpPr>
            <a:spLocks noGrp="1"/>
          </p:cNvSpPr>
          <p:nvPr>
            <p:ph idx="1"/>
          </p:nvPr>
        </p:nvSpPr>
        <p:spPr/>
        <p:txBody>
          <a:bodyPr/>
          <a:lstStyle/>
          <a:p>
            <a:pPr>
              <a:buNone/>
            </a:pPr>
            <a:r>
              <a:rPr lang="en-US" dirty="0" smtClean="0">
                <a:hlinkClick r:id="rId2"/>
              </a:rPr>
              <a:t>https://www.youtube.com/watch?v=NjEGncridoQ</a:t>
            </a:r>
            <a:r>
              <a:rPr lang="en-US" dirty="0" smtClean="0"/>
              <a:t> </a:t>
            </a:r>
          </a:p>
          <a:p>
            <a:pPr>
              <a:buNone/>
            </a:pPr>
            <a:endParaRPr lang="en-US" dirty="0" smtClean="0"/>
          </a:p>
          <a:p>
            <a:pPr marL="514350" indent="-514350">
              <a:buAutoNum type="arabicPeriod"/>
            </a:pPr>
            <a:r>
              <a:rPr lang="en-US" dirty="0" smtClean="0"/>
              <a:t>Watch the short summary video from John Green.</a:t>
            </a:r>
          </a:p>
          <a:p>
            <a:pPr marL="514350" indent="-514350">
              <a:buAutoNum type="arabicPeriod"/>
            </a:pPr>
            <a:r>
              <a:rPr lang="en-US" dirty="0" smtClean="0"/>
              <a:t>Take notes in your notebook as you are watching.</a:t>
            </a:r>
          </a:p>
          <a:p>
            <a:pPr marL="514350" indent="-514350">
              <a:buAutoNum type="arabicPeriod"/>
            </a:pPr>
            <a:endParaRPr lang="en-US" dirty="0" smtClean="0"/>
          </a:p>
          <a:p>
            <a:pPr marL="514350" indent="-514350">
              <a:buNone/>
            </a:pPr>
            <a:r>
              <a:rPr lang="en-US" dirty="0" smtClean="0"/>
              <a:t>3. When the video is over, write a one paragraph summary of the video, followed by at least 5 bulleted facts that you learned.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File:Templo Mayor 2007.JPG"/>
          <p:cNvPicPr>
            <a:picLocks noChangeAspect="1" noChangeArrowheads="1"/>
          </p:cNvPicPr>
          <p:nvPr/>
        </p:nvPicPr>
        <p:blipFill>
          <a:blip r:embed="rId2"/>
          <a:srcRect/>
          <a:stretch>
            <a:fillRect/>
          </a:stretch>
        </p:blipFill>
        <p:spPr bwMode="auto">
          <a:xfrm>
            <a:off x="868680" y="-102870"/>
            <a:ext cx="10332720" cy="6960870"/>
          </a:xfrm>
          <a:prstGeom prst="rect">
            <a:avLst/>
          </a:prstGeom>
          <a:noFill/>
        </p:spPr>
      </p:pic>
    </p:spTree>
    <p:extLst>
      <p:ext uri="{BB962C8B-B14F-4D97-AF65-F5344CB8AC3E}">
        <p14:creationId xmlns:p14="http://schemas.microsoft.com/office/powerpoint/2010/main" val="382243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1"/>
            <a:ext cx="3657600" cy="6583680"/>
          </a:xfrm>
        </p:spPr>
        <p:txBody>
          <a:bodyPr>
            <a:normAutofit lnSpcReduction="10000"/>
          </a:bodyPr>
          <a:lstStyle/>
          <a:p>
            <a:pPr marL="457200" lvl="1" indent="0">
              <a:buNone/>
            </a:pPr>
            <a:r>
              <a:rPr lang="en-US" sz="3600" dirty="0" smtClean="0"/>
              <a:t>C. Empire </a:t>
            </a:r>
            <a:r>
              <a:rPr lang="en-US" sz="3600" dirty="0"/>
              <a:t>central capitol was Tenochtitlan</a:t>
            </a:r>
            <a:endParaRPr lang="en-US" sz="2800" dirty="0"/>
          </a:p>
          <a:p>
            <a:pPr marL="914400" lvl="2" indent="0">
              <a:buNone/>
            </a:pPr>
            <a:r>
              <a:rPr lang="en-US" sz="3200" dirty="0" smtClean="0"/>
              <a:t>1. Located </a:t>
            </a:r>
            <a:r>
              <a:rPr lang="en-US" sz="3200" dirty="0"/>
              <a:t>on an island in Lake </a:t>
            </a:r>
            <a:r>
              <a:rPr lang="en-US" sz="3200" dirty="0" err="1"/>
              <a:t>Texcoco</a:t>
            </a:r>
            <a:r>
              <a:rPr lang="en-US" sz="3200" dirty="0"/>
              <a:t> (now Mexico City)</a:t>
            </a:r>
            <a:endParaRPr lang="en-US" sz="2400" dirty="0"/>
          </a:p>
          <a:p>
            <a:pPr marL="914400" lvl="2" indent="0">
              <a:buNone/>
            </a:pPr>
            <a:r>
              <a:rPr lang="en-US" sz="3200" dirty="0" smtClean="0"/>
              <a:t>2. One </a:t>
            </a:r>
            <a:r>
              <a:rPr lang="en-US" sz="3200" dirty="0"/>
              <a:t>of the great cities of the ancient world</a:t>
            </a:r>
            <a:endParaRPr lang="en-US" sz="2400" dirty="0"/>
          </a:p>
          <a:p>
            <a:pPr marL="0" indent="0">
              <a:buNone/>
            </a:pPr>
            <a:endParaRPr lang="en-US" dirty="0"/>
          </a:p>
        </p:txBody>
      </p:sp>
      <p:pic>
        <p:nvPicPr>
          <p:cNvPr id="4" name="Picture 4" descr="http://www.d.umn.edu/cla/faculty/troufs/anth3618/images/Tenochtitlan2.jpg"/>
          <p:cNvPicPr>
            <a:picLocks noChangeAspect="1" noChangeArrowheads="1"/>
          </p:cNvPicPr>
          <p:nvPr/>
        </p:nvPicPr>
        <p:blipFill>
          <a:blip r:embed="rId2"/>
          <a:srcRect/>
          <a:stretch>
            <a:fillRect/>
          </a:stretch>
        </p:blipFill>
        <p:spPr bwMode="auto">
          <a:xfrm>
            <a:off x="3662932" y="759168"/>
            <a:ext cx="8529068" cy="5565432"/>
          </a:xfrm>
          <a:prstGeom prst="rect">
            <a:avLst/>
          </a:prstGeom>
          <a:noFill/>
        </p:spPr>
      </p:pic>
    </p:spTree>
    <p:extLst>
      <p:ext uri="{BB962C8B-B14F-4D97-AF65-F5344CB8AC3E}">
        <p14:creationId xmlns:p14="http://schemas.microsoft.com/office/powerpoint/2010/main" val="3534987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69" y="0"/>
            <a:ext cx="5943599" cy="3649133"/>
          </a:xfrm>
        </p:spPr>
        <p:txBody>
          <a:bodyPr/>
          <a:lstStyle/>
          <a:p>
            <a:pPr marL="914400" lvl="2" indent="0">
              <a:buNone/>
            </a:pPr>
            <a:r>
              <a:rPr lang="en-US" sz="4000" dirty="0" smtClean="0"/>
              <a:t>3. Had </a:t>
            </a:r>
            <a:r>
              <a:rPr lang="en-US" sz="4000" dirty="0"/>
              <a:t>great pyramids and ball-courts</a:t>
            </a:r>
            <a:endParaRPr lang="en-US" sz="3200" dirty="0"/>
          </a:p>
          <a:p>
            <a:pPr marL="914400" lvl="2" indent="0">
              <a:buNone/>
            </a:pPr>
            <a:r>
              <a:rPr lang="en-US" sz="4000" b="1" u="sng" dirty="0" smtClean="0"/>
              <a:t>4. </a:t>
            </a:r>
            <a:r>
              <a:rPr lang="en-US" sz="4000" b="1" u="sng" dirty="0" err="1" smtClean="0"/>
              <a:t>Chinampas</a:t>
            </a:r>
            <a:r>
              <a:rPr lang="en-US" sz="4000" b="1" u="sng" dirty="0" smtClean="0"/>
              <a:t>-</a:t>
            </a:r>
            <a:r>
              <a:rPr lang="en-US" sz="4000" dirty="0" smtClean="0"/>
              <a:t> </a:t>
            </a:r>
            <a:r>
              <a:rPr lang="en-US" sz="4000" dirty="0"/>
              <a:t>floating farms</a:t>
            </a:r>
            <a:endParaRPr lang="en-US" sz="3200" dirty="0"/>
          </a:p>
          <a:p>
            <a:pPr marL="0" indent="0">
              <a:buNone/>
            </a:pPr>
            <a:endParaRPr lang="en-US" dirty="0"/>
          </a:p>
        </p:txBody>
      </p:sp>
      <p:pic>
        <p:nvPicPr>
          <p:cNvPr id="6146" name="Picture 2" descr="http://t0.gstatic.com/images?q=tbn:ANd9GcTSsy3hD0KhVHmvWh5vmg3-ghfELwP6OdmeYdH2Yt7ozI6xO-K5Hw"/>
          <p:cNvPicPr>
            <a:picLocks noChangeAspect="1" noChangeArrowheads="1"/>
          </p:cNvPicPr>
          <p:nvPr/>
        </p:nvPicPr>
        <p:blipFill>
          <a:blip r:embed="rId2"/>
          <a:srcRect/>
          <a:stretch>
            <a:fillRect/>
          </a:stretch>
        </p:blipFill>
        <p:spPr bwMode="auto">
          <a:xfrm>
            <a:off x="0" y="3337560"/>
            <a:ext cx="6507476" cy="3520440"/>
          </a:xfrm>
          <a:prstGeom prst="rect">
            <a:avLst/>
          </a:prstGeom>
          <a:noFill/>
        </p:spPr>
      </p:pic>
      <p:pic>
        <p:nvPicPr>
          <p:cNvPr id="6148" name="Picture 4" descr="http://midwestpermaculture.com/wordpress/wp-content/uploads/2012/10/chinampasImage.jpg"/>
          <p:cNvPicPr>
            <a:picLocks noChangeAspect="1" noChangeArrowheads="1"/>
          </p:cNvPicPr>
          <p:nvPr/>
        </p:nvPicPr>
        <p:blipFill>
          <a:blip r:embed="rId3"/>
          <a:srcRect/>
          <a:stretch>
            <a:fillRect/>
          </a:stretch>
        </p:blipFill>
        <p:spPr bwMode="auto">
          <a:xfrm>
            <a:off x="5882975" y="0"/>
            <a:ext cx="6309025" cy="3479523"/>
          </a:xfrm>
          <a:prstGeom prst="rect">
            <a:avLst/>
          </a:prstGeom>
          <a:noFill/>
        </p:spPr>
      </p:pic>
      <p:pic>
        <p:nvPicPr>
          <p:cNvPr id="1026" name="Picture 2" descr="http://upload.wikimedia.org/wikipedia/commons/thumb/d/dd/Ulama_37_%28Aguilar%29.jpg/170px-Ulama_37_%28Aguilar%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412" y="3366867"/>
            <a:ext cx="2411927" cy="346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06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www.perles-de-culture.info/wp-content/uploads/2012/02/sZsi9XwLEo6W6WB49XNODX7WOadHFb70Go6WDodmEYMiOYMjEWcyHY7uPXB1BnwvCoAzAo9uFb7OOYMjGgdu4bd5GfsOBbd8Kax4JXtX_.jpg"/>
          <p:cNvPicPr>
            <a:picLocks noChangeAspect="1" noChangeArrowheads="1"/>
          </p:cNvPicPr>
          <p:nvPr/>
        </p:nvPicPr>
        <p:blipFill>
          <a:blip r:embed="rId2"/>
          <a:srcRect/>
          <a:stretch>
            <a:fillRect/>
          </a:stretch>
        </p:blipFill>
        <p:spPr bwMode="auto">
          <a:xfrm>
            <a:off x="701040" y="0"/>
            <a:ext cx="10986117" cy="6858000"/>
          </a:xfrm>
          <a:prstGeom prst="rect">
            <a:avLst/>
          </a:prstGeom>
          <a:noFill/>
        </p:spPr>
      </p:pic>
    </p:spTree>
    <p:extLst>
      <p:ext uri="{BB962C8B-B14F-4D97-AF65-F5344CB8AC3E}">
        <p14:creationId xmlns:p14="http://schemas.microsoft.com/office/powerpoint/2010/main" val="2511986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http://farm7.staticflickr.com/6066/6061785270_4ecdc3cce8_z.jpg"/>
          <p:cNvPicPr>
            <a:picLocks noChangeAspect="1" noChangeArrowheads="1"/>
          </p:cNvPicPr>
          <p:nvPr/>
        </p:nvPicPr>
        <p:blipFill>
          <a:blip r:embed="rId2"/>
          <a:srcRect/>
          <a:stretch>
            <a:fillRect/>
          </a:stretch>
        </p:blipFill>
        <p:spPr bwMode="auto">
          <a:xfrm>
            <a:off x="381000" y="0"/>
            <a:ext cx="11338560" cy="6848951"/>
          </a:xfrm>
          <a:prstGeom prst="rect">
            <a:avLst/>
          </a:prstGeom>
          <a:noFill/>
        </p:spPr>
      </p:pic>
    </p:spTree>
    <p:extLst>
      <p:ext uri="{BB962C8B-B14F-4D97-AF65-F5344CB8AC3E}">
        <p14:creationId xmlns:p14="http://schemas.microsoft.com/office/powerpoint/2010/main" val="61295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File:GreatBallCourt-interior.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Rectangle 3"/>
          <p:cNvSpPr/>
          <p:nvPr/>
        </p:nvSpPr>
        <p:spPr>
          <a:xfrm>
            <a:off x="3698067" y="6488668"/>
            <a:ext cx="4795865" cy="369332"/>
          </a:xfrm>
          <a:prstGeom prst="rect">
            <a:avLst/>
          </a:prstGeom>
        </p:spPr>
        <p:txBody>
          <a:bodyPr wrap="none">
            <a:spAutoFit/>
          </a:bodyPr>
          <a:lstStyle/>
          <a:p>
            <a:pPr defTabSz="457200"/>
            <a:r>
              <a:rPr lang="en-US" dirty="0">
                <a:solidFill>
                  <a:prstClr val="white"/>
                </a:solidFill>
                <a:hlinkClick r:id="rId3"/>
              </a:rPr>
              <a:t>http://</a:t>
            </a:r>
            <a:r>
              <a:rPr lang="en-US" dirty="0" smtClean="0">
                <a:solidFill>
                  <a:prstClr val="white"/>
                </a:solidFill>
                <a:hlinkClick r:id="rId3"/>
              </a:rPr>
              <a:t>www.youtube.com/watch?v=WzFziF9IJkw</a:t>
            </a:r>
            <a:r>
              <a:rPr lang="en-US" dirty="0" smtClean="0">
                <a:solidFill>
                  <a:prstClr val="white"/>
                </a:solidFill>
              </a:rPr>
              <a:t> </a:t>
            </a:r>
            <a:endParaRPr lang="en-US" dirty="0">
              <a:solidFill>
                <a:prstClr val="white"/>
              </a:solidFill>
            </a:endParaRPr>
          </a:p>
        </p:txBody>
      </p:sp>
      <p:sp>
        <p:nvSpPr>
          <p:cNvPr id="5" name="Rectangle 4"/>
          <p:cNvSpPr/>
          <p:nvPr/>
        </p:nvSpPr>
        <p:spPr>
          <a:xfrm>
            <a:off x="3643886" y="76200"/>
            <a:ext cx="4902945" cy="369332"/>
          </a:xfrm>
          <a:prstGeom prst="rect">
            <a:avLst/>
          </a:prstGeom>
        </p:spPr>
        <p:txBody>
          <a:bodyPr wrap="none">
            <a:spAutoFit/>
          </a:bodyPr>
          <a:lstStyle/>
          <a:p>
            <a:pPr defTabSz="457200"/>
            <a:r>
              <a:rPr lang="en-US" dirty="0">
                <a:solidFill>
                  <a:prstClr val="white"/>
                </a:solidFill>
                <a:hlinkClick r:id="rId4"/>
              </a:rPr>
              <a:t>http://</a:t>
            </a:r>
            <a:r>
              <a:rPr lang="en-US" dirty="0" smtClean="0">
                <a:solidFill>
                  <a:prstClr val="white"/>
                </a:solidFill>
                <a:hlinkClick r:id="rId4"/>
              </a:rPr>
              <a:t>www.youtube.com/watch?v=VgNUgtmN-lY</a:t>
            </a: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88293972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TC104033923[[fn=Depth]]</Template>
  <TotalTime>819</TotalTime>
  <Words>662</Words>
  <Application>Microsoft Office PowerPoint</Application>
  <PresentationFormat>Widescreen</PresentationFormat>
  <Paragraphs>72</Paragraphs>
  <Slides>38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Corbel</vt:lpstr>
      <vt:lpstr>Wingdings</vt:lpstr>
      <vt:lpstr>Depth</vt:lpstr>
      <vt:lpstr>Celestial</vt:lpstr>
      <vt:lpstr>The Aztecs and Incas</vt:lpstr>
      <vt:lpstr>Warm-Up</vt:lpstr>
      <vt:lpstr>I. Aztecs (1200-1500)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Incas (1400 – 1550)</vt:lpstr>
      <vt:lpstr>PowerPoint Presentation</vt:lpstr>
      <vt:lpstr>PowerPoint Presentation</vt:lpstr>
      <vt:lpstr>http://www.youtube.com/watch?v=nbZBwrlFeIY </vt:lpstr>
      <vt:lpstr>PowerPoint Presentation</vt:lpstr>
      <vt:lpstr>PowerPoint Presentation</vt:lpstr>
      <vt:lpstr>Exploration and Conquest</vt:lpstr>
      <vt:lpstr>I. Why Explore?</vt:lpstr>
      <vt:lpstr>PowerPoint Presentation</vt:lpstr>
      <vt:lpstr>II. Important Explorers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Conquistadors</vt:lpstr>
      <vt:lpstr>PowerPoint Presentation</vt:lpstr>
      <vt:lpstr>PowerPoint Presentation</vt:lpstr>
      <vt:lpstr>CLOSURE!</vt:lpstr>
      <vt:lpstr>John Green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and Conquest</dc:title>
  <dc:creator>Marwitz, Keith A.</dc:creator>
  <cp:lastModifiedBy>Marwitz, Keith A.</cp:lastModifiedBy>
  <cp:revision>46</cp:revision>
  <dcterms:created xsi:type="dcterms:W3CDTF">2014-03-02T15:13:49Z</dcterms:created>
  <dcterms:modified xsi:type="dcterms:W3CDTF">2015-03-03T03:35:53Z</dcterms:modified>
</cp:coreProperties>
</file>