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4" r:id="rId3"/>
    <p:sldId id="257" r:id="rId4"/>
    <p:sldId id="303" r:id="rId5"/>
    <p:sldId id="258" r:id="rId6"/>
    <p:sldId id="268" r:id="rId7"/>
    <p:sldId id="305" r:id="rId8"/>
    <p:sldId id="306" r:id="rId9"/>
    <p:sldId id="298" r:id="rId10"/>
    <p:sldId id="269" r:id="rId11"/>
    <p:sldId id="281" r:id="rId12"/>
    <p:sldId id="310" r:id="rId13"/>
    <p:sldId id="259" r:id="rId14"/>
    <p:sldId id="278" r:id="rId15"/>
    <p:sldId id="290" r:id="rId16"/>
    <p:sldId id="294" r:id="rId17"/>
    <p:sldId id="296" r:id="rId18"/>
    <p:sldId id="291" r:id="rId19"/>
    <p:sldId id="295" r:id="rId20"/>
    <p:sldId id="293" r:id="rId21"/>
    <p:sldId id="307" r:id="rId22"/>
    <p:sldId id="292" r:id="rId23"/>
    <p:sldId id="279" r:id="rId24"/>
    <p:sldId id="265" r:id="rId25"/>
    <p:sldId id="270" r:id="rId26"/>
    <p:sldId id="271" r:id="rId27"/>
    <p:sldId id="308" r:id="rId28"/>
    <p:sldId id="315" r:id="rId29"/>
    <p:sldId id="319" r:id="rId30"/>
    <p:sldId id="317" r:id="rId31"/>
    <p:sldId id="316" r:id="rId32"/>
    <p:sldId id="318" r:id="rId33"/>
    <p:sldId id="260" r:id="rId34"/>
    <p:sldId id="272" r:id="rId35"/>
    <p:sldId id="282" r:id="rId36"/>
    <p:sldId id="283" r:id="rId37"/>
    <p:sldId id="273" r:id="rId38"/>
    <p:sldId id="309" r:id="rId39"/>
    <p:sldId id="261" r:id="rId40"/>
    <p:sldId id="274" r:id="rId41"/>
    <p:sldId id="312" r:id="rId42"/>
    <p:sldId id="311" r:id="rId43"/>
    <p:sldId id="300" r:id="rId44"/>
    <p:sldId id="323" r:id="rId45"/>
    <p:sldId id="324" r:id="rId46"/>
    <p:sldId id="262" r:id="rId47"/>
    <p:sldId id="284" r:id="rId48"/>
    <p:sldId id="263" r:id="rId49"/>
    <p:sldId id="275" r:id="rId50"/>
    <p:sldId id="285" r:id="rId51"/>
    <p:sldId id="286" r:id="rId52"/>
    <p:sldId id="289" r:id="rId53"/>
    <p:sldId id="287" r:id="rId54"/>
    <p:sldId id="321" r:id="rId55"/>
    <p:sldId id="276" r:id="rId56"/>
    <p:sldId id="264" r:id="rId57"/>
    <p:sldId id="277" r:id="rId58"/>
    <p:sldId id="322" r:id="rId59"/>
    <p:sldId id="320" r:id="rId60"/>
    <p:sldId id="32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824" autoAdjust="0"/>
    <p:restoredTop sz="94660"/>
  </p:normalViewPr>
  <p:slideViewPr>
    <p:cSldViewPr>
      <p:cViewPr varScale="1">
        <p:scale>
          <a:sx n="96" d="100"/>
          <a:sy n="96" d="100"/>
        </p:scale>
        <p:origin x="-19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79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678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3824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88751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4741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828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9712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6005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385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739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645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6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5253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754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857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14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195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1DD6-7D8B-41E9-820A-CD29282DB673}" type="datetimeFigureOut">
              <a:rPr lang="en-US" smtClean="0"/>
              <a:pPr/>
              <a:t>3/13/2015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6F2-71D9-4825-9BAC-B031D67A03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3092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2mbWp2Xa6w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zxPar0BcMo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#/k/8b94204f-8246-4e5f-93fd-1a7b3a494e92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Late Chinese Dynasties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247"/>
            <a:ext cx="8229600" cy="4525963"/>
          </a:xfrm>
        </p:spPr>
        <p:txBody>
          <a:bodyPr/>
          <a:lstStyle/>
          <a:p>
            <a:pPr lvl="1">
              <a:buNone/>
            </a:pPr>
            <a:r>
              <a:rPr lang="en-US" sz="2800" b="1" u="sng" dirty="0" smtClean="0"/>
              <a:t>D. Inventions</a:t>
            </a:r>
            <a:r>
              <a:rPr lang="en-US" sz="2800" dirty="0" smtClean="0"/>
              <a:t>: printing press, gunpowder, paper money, compass</a:t>
            </a:r>
          </a:p>
          <a:p>
            <a:pPr lvl="1">
              <a:buNone/>
            </a:pPr>
            <a:r>
              <a:rPr lang="en-US" sz="2800" dirty="0" smtClean="0"/>
              <a:t>E. Overthrown by the Mongols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174"/>
            <a:ext cx="2895600" cy="504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32"/>
          <a:stretch>
            <a:fillRect/>
          </a:stretch>
        </p:blipFill>
        <p:spPr bwMode="auto">
          <a:xfrm>
            <a:off x="2895600" y="2362200"/>
            <a:ext cx="6248400" cy="44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fourriverscharter.org/projects/Inventions/images/china_gunpowde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3400"/>
            <a:ext cx="3124200" cy="2209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76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65321" cy="1326321"/>
          </a:xfrm>
        </p:spPr>
        <p:txBody>
          <a:bodyPr/>
          <a:lstStyle/>
          <a:p>
            <a:r>
              <a:rPr lang="en-US" dirty="0" smtClean="0"/>
              <a:t>warm up…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65322" cy="369513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 smtClean="0"/>
              <a:t>Have you gotten tired of charts yet?</a:t>
            </a:r>
          </a:p>
          <a:p>
            <a:pPr marL="457200" indent="-457200">
              <a:buAutoNum type="arabicPeriod"/>
            </a:pPr>
            <a:endParaRPr lang="en-US" sz="2800" dirty="0" smtClean="0"/>
          </a:p>
          <a:p>
            <a:pPr marL="457200" indent="-457200">
              <a:buAutoNum type="arabicPeriod"/>
            </a:pPr>
            <a:r>
              <a:rPr lang="en-US" sz="2800" dirty="0" smtClean="0"/>
              <a:t>Regardless of what you answered, take out the Chinese Dynasty Comparison Chart (Tang/Song sheet from yesterday) and begin filling in the blanks that you know.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73" y="153147"/>
            <a:ext cx="7765321" cy="1326321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III. The Mongolian Empire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257800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400" dirty="0" smtClean="0"/>
              <a:t>A. The </a:t>
            </a:r>
            <a:r>
              <a:rPr lang="en-US" sz="2400" dirty="0"/>
              <a:t>Mongols were a nomadic pastoralist people from central Asia with a history of invading China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198" name="Picture 6" descr="File:Gurvg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" y="1994064"/>
            <a:ext cx="9148997" cy="4863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-tc.pbs.org/wnet/nature/files/2008/10/na_img_wildhorse_int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66" y="2133600"/>
            <a:ext cx="5122334" cy="2603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9812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4"/>
              </a:rPr>
              <a:t>http://www.youtube.com/watch?v=2mbWp2Xa6wI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nationalturk.com/en/wp-content/uploads/2013/09/Genghis-Khan-Tomb-Found-Mongol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1"/>
            <a:ext cx="7010400" cy="5334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0"/>
            <a:ext cx="9448800" cy="48307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400" dirty="0" smtClean="0">
                <a:effectLst/>
              </a:rPr>
              <a:t>B. Tribes united by </a:t>
            </a:r>
            <a:r>
              <a:rPr lang="en-US" sz="2400" b="1" u="sng" dirty="0" smtClean="0">
                <a:effectLst/>
              </a:rPr>
              <a:t>Genghis Khan</a:t>
            </a:r>
            <a:r>
              <a:rPr lang="en-US" sz="2400" dirty="0" smtClean="0">
                <a:effectLst/>
              </a:rPr>
              <a:t> (universal ruler)- 1206 AD</a:t>
            </a:r>
          </a:p>
          <a:p>
            <a:pPr marL="1371600" lvl="2" indent="-457200">
              <a:buAutoNum type="arabicPeriod"/>
            </a:pPr>
            <a:r>
              <a:rPr lang="en-US" sz="2800" dirty="0" smtClean="0">
                <a:effectLst/>
              </a:rPr>
              <a:t>great military leader who used his cavalry to defeat all enemies - </a:t>
            </a:r>
            <a:r>
              <a:rPr lang="en-US" sz="2400" dirty="0" smtClean="0">
                <a:effectLst/>
              </a:rPr>
              <a:t>What is a cavalry?</a:t>
            </a:r>
          </a:p>
          <a:p>
            <a:pPr>
              <a:buNone/>
            </a:pPr>
            <a:endParaRPr lang="en-US" sz="2400" dirty="0">
              <a:effectLst/>
            </a:endParaRPr>
          </a:p>
        </p:txBody>
      </p:sp>
      <p:sp>
        <p:nvSpPr>
          <p:cNvPr id="4" name="AutoShape 2" descr="data:image/jpeg;base64,/9j/4AAQSkZJRgABAQAAAQABAAD/2wCEAAkGBxQTEhUUEhQUFhQVGBcVFBgUFxQUFRcXFxcXFxUXFRQYHCggGBolHBQVITEhJSkrLi4uFx8zODMsNygtLisBCgoKDg0OGhAQGiwcHxwsLCwsLCwsLCwsLCwsLCwsLCwsLCwsLCwsLCwsLCwsLCwsLCwsLCwsLCw3LCwsLDcsLv/AABEIARIAuAMBIgACEQEDEQH/xAAcAAABBQEBAQAAAAAAAAAAAAADAAECBAUGBwj/xAA9EAABAwICBwYEBAUEAwEAAAABAAIRAyEEMQUSQVFhcYEGIjKRobETQlLBgpLR8BQjcqLhBzNiwmOy4lP/xAAaAQACAwEBAAAAAAAAAAAAAAABAgADBAUG/8QAJREAAgIBBAMAAgMBAAAAAAAAAAECEQMEEiExE0FRIjIUYZEj/9oADAMBAAIRAxEAPwDbgQLDLZZCAF7DyCiX26IQfmuSjokXkbh5BQLoyjyQqrkznJ0hmTLuUolJ3AeSpl6sMyCahWGBvkESqFc0ToarXswWm7neEdV12A7H0m3qlzzunVZ5C56lWQxNlUskYnATIgC87LnyW1o/QVZ7ZFJ1xaQG+69CwuApU/8AbpsbyAB881YV6wopeZ+jhKfZGsR8gveTPsrJ7GvIjXYI4Fdkkm8URfLI4qp2LqbH0/J36KrW7J4hje7qOI2AwTyld+ki8cWqonll9PMa+FqM/wBxjm8xb9CoS0G4AtuXqDmAiCJG43WNj+zVGpcAsdvZl1abKiWn+DrN9OPosBIsLT7KtiKAnIb1tY3Rb6FyJbkHDLruWJiaqqca4ZapJ9ESBuHkj0nAWhURVnMpNrIDF6s4Tkoh9tirudJUZStBfBo4SpIdl4T7JkLB5nkUkYrgLZnv+yruRXOt0CqvfxVUSx0QrkbE3xFCs6yC7YrEBsORddH2X0J/E1LyKTPGRmTsaP3ZYGGpEkATJsBtK9g0FgBQoMp7QJd/Ubn98FfihbtlGWe1cey1hcM2m0MYA1osAEVJJazGJJRc8C5Mc1l4vtFRZaS47mifXJLKcY9uhowlJ0lZrJLla3a8fJT8z+ipP7Y1djKf9x+6p/k4/TL1pMr9HbpLhn9sK2wU+oPXaj4ftdU+ZjDykfqj/Jx/SPSZUro7JJY+A7Q0qgv3Dxy81rMeDcXHBWxkpK0UShKPElQnsBBBEg5heddr9DCi8Fk6j9m4r0dZfaLCa9B+8DWH4b/ZCcVJEjKmeVvkZp6LozV2owHJQaAsRsREu3KbnCLJPeFGq+dijGovaPdc8j7JIODNieBSQToOxvoz6qp1FdrO9h7KpUVaodlctkKerlvU6Ysptan6F9m32PwnxMVTkeHv/lFvUheqBcN/pzg+9VqnYBTaf7nf9V3K24V+JizO5CKxtK6cbTkM7zv7R12oGm9L506Z4Fw9guaqGxWLVaza9sDbpdFuW6f+E8bpGo+S9xPDIeSysRVU6zpQDRO1c/yOXLOosaSqKoi08U1d20boRRRhM9k2lFTF28lNtQ+6NSq/5RPgKFSluKbeBxLWGxEGDktzAaWdRMiXM2tPu3cVzICtUKp2lWRnKLtFWSCnwz0zAY1lZgew2PmDuIT48/y3z9J9lw+idInD1AZ7jo1x9xxC6ztDX1cO8j6THkutiyqcbOPnwvHKjy+s+6ECkaZUCCCsrNCLTTG1O56ruJS1rINjGnhjnyKSr4TbyPskkG3uJWqGw5BVHuVits5D2VWq1KgyFKk6pDSfJCAmFMUviPZSbm5wb1cQB7opegJWes9jMN8PB0htcNc/jOt7QpdqtJfBo90w+odRnD6j0E9YWrRpBrQ0ZNAaOQEBeX9sdIGvpAUx4KA1BxcYLz6gdCtmaXjxmXBDyZeTQonuhCrlEyACC5ef7Z6FAA1PCBWxrG2JCJTrNcO6QRwRpksmbqOqpAKFQqEB1HDeoNIKTmp6YTpgJxsUKlNUsXpdjDDQ5526t45rNxPaRwsKZB2a0hWxjKrKZyimdI2Yuuh0zjJwFO936reern7LmcDiC+m1zsyJVDTWmjr4ej8rNfWgHN5EE/lWnT5HFtfTLqse9J/A7kPVlQbVkqbSrrMtDvMKOxEAJQ2blBkXMIM43H2KSnhNvIpKJojVme4IFYIx/RRqblShm7KrrLc7CYH4uNY45Uwah5xqt9T6LHrYXWAExdd//pxoz4dOpVMk1CGydzJy6k+SuxLdNCZJ1BnWYytqMc76QSJteLXXjQwFWnW+LVc1/wAR5e57Z8TnaxBBXpvavEkMaxubrnkP8rj/AIWtLHXDweh/fsqdbme/avRfocP4b37Lb3Sq9enIImE2Bk02l2cKT1zvZ00YlXQIcbvd5D3RG6HpNHdDuhdKv1qoaJJtt2+yqnTDIcaYqVQ0EuNNjnNaGiSXOgBvUqxb5cLkH4rljUMOGOkF8RcOMjmNysRJVDRPaKjiSQzXtnrNgDYJIkCeKsBxDoSSjJP8lQ8XGS/EsOpqvVGYKtNaVTcJcZyF1Exex8JQDR3QGj1PElHcRzWD2o08/CCn/KkVQSzXdqyAYJ1QDGYzjNWjjarG0vi0hNZjajRSdruAcJhzHAEETyWjwT27qKPNCT2o1JlUa9GST5lXsMCR3hHC09YUarRBTYuJFOf9ShUaLQoOF+Cs6mzimfSWhsxDUHxdQG1E1YU6dMKJhDYXbyKZTw4EHkUkUOjNlRqPRHMiVFrLpEI2Sw7C5wAuTAA3k5L1zRWE+FRZTHytAPPMnzJXEdi9Ha9fXItTE/iNm/c9F2PaLSbcNhq1d2VNjnDi6O6OZcQOq26eFLcZs8rdHK6U0iKuIfqmQyaY/A6Hf3GOioMfL+DZHXIri+wulfkqHvS5xO8u8ZP4oPmuoxuI+E6XiGOdOsMr3M8VyNRF+Vna07j4o0aoZAgIFVHKE8LOXplRguonDQHhpLW1AW1G/I8EQZGw3zF1Y1YyTFpRjJxdoaUVJU+jI0JoBmGDwxzj8QarydWS0GQ2dgVqlQvYkxtKusp6wucknsAyTSnKbuXIsVGHERmtVM0+8Qcir9KoIQoBKUm4rYrBsqCHCQCHNBJgOHzAZA8U3wQPCLnM5k8ztVs00JwTKT6sTavhJgVaqbkK21CxtMhrXfVPoYWjB2Uaj9Ss6oFF1e6rVjZM071q4MBZc6RKFTN1JjvJSB3IBQfC7eRST4I58ikhuSLEmVRNlKk28KVJbvZXR+vX7ws3vm24iB1KaC3cFMnSOs7N4D4NEfU7vO65DoF5v/r32gAZRwbCNZzhVq3yDf8Abb1cC78AXquksayhSfVqGGU2lzjwC+Yu0GLdisRUrVPFUdrHbFoDRyaGjouh+qoyLl2Z+jtIfCeKg+UguG+LnzFuq9rfSZVogOGux4aczlALSCL9V4DpWkWwB8xXrnYPTAqYdlB5Aq0GtYRvaBDXDpAWDXY7ipr0dHRT5cGdQ58Oa0C0W6DJO8odJutVEZAETxRn04XMl6OjDsgQhwjEWUYSMtsiLKu+tJIGwCTxOxSxVQNEnpxKoUpBmRfOf8JkuRWvbLIJIuh1qoZrO+lokb/FbnkqpxWrMvBkyLRHAQhlrXEnXJ2kAkNnZ3Vbta9CKSfs1RUkCDY3Ci5yrYZxHdPTdyRiquhugoermOw2th2EZtv0Mz9ln60KHYLToxmEeCZfTc+md8SSw+RA6LdpIXbMGql0jPq2shtqXR8dTgkcVVhOzMWKb1IG6FRhHjcgFFvCETPApJ8KBB5R6JKuT5LYvghh6EgcYjmcl6NoDRYoU4zc7vPPGMhwC43Qv8tzajhratwDysV0dftQ0UyQx+uQQ0RLdbZJ3LZgcIu32ZMyk+EcR/rB2iDnNwlN1mEPrQfm+Rp5ZnmF5/o3s9WruGq0wdsfb7r0bQXY01HmrUGu9zi573XJJMkt2C8r0DRehmUhkCd8eUnMq65TfAnEVTPBK/ZanQ0lhm4xwZSLWvc592wNeJG7WABXRdhqLKmkcXWw7W/w9JppMcAIdJYBYZTqOdyIXqnaHs1hsY0NxNIP1fCQS17Z3OaZ6ZKvg9B0cJQFHDsDKbZMCSSdrnON3G2ZRyNKNAxye5GTpJx1mhsC0nZAG7mSFTcVq6TpAOD9hAbfnJWPVFyP3wXJ1MapnY00k+BEoT8QGtJOQRCCq7sGD4rrPFK+TS2/RgaQ0g90ljZOyMgsms2s69R4aOLgAF2WNw0gNAAA2AQFhY3RQJFRpDXCzgcncRxWrHmjDiKK3ic/2kY7MHkS9h3wZVhgYCIqsnLaPVFxGj9cd4RfP1iOqI7R0gB0Bm2BMjcCcla9Q2itaWHVlvDYt1gS143tIJHNa9IghVjhxqs1RAEQBuyVttIC4WWc1L0PGLj7KOl8V8OjUeZOqxzrZ2Gxea/6aaf/AIXFHWkUq5+G/cCT3HHkbdV7VoTBNqOGsA4S0QRIMm8jaLQumrdm8M6n8P4LGtHhDGhmrygLo6NbYN/Tm6yf/Rf0cPp3DCBUBG43HRYLiuz0n2LqCTSeH7mu7ruhyPouRxmFfTOrVY5h3OETy3pZxd3RXGSY+EBNlYLbwoYKASkSS5VtDou4XPoUk2Cz80lTLstj0dVoXRLyGucLao8VhluzK36ejG21zrRsyb5bequ08hyUl1YYYxOfLJJjNaBl6J0xcoF6Z5EhKHqPjzA81Qx9aJRsa/umM4kcxcKoYdfePdZ5uy7HH2UdI0dej3YkWPD9ysanR18vEF0rqXdc2w1h6xZcc6u5lbKLQdwImemSolFSVM045uLtB3gixseKFrKeL0nkCJ2KsYcJB1Vlelfpm6GpT7LBVV1EEgxldQwtcwQTPE7kYEb1S8bi+S5TTVoqYrBBxnK942wpsoiIiyPVEBB1+qZN9CP6TkC3knptLzAB+wQKmFLxcwBMxna60MO3VYGg3s7iSCDnuhvutEMF8soyZ1Ho2tD0wxzQNhEepK6prrlcPg63eFt8/lcuswjyS6eHst0Xt4OZkW7kuPWXjMJryHAOB2ESPVaTilqpn9ETo47HdlmOJNP+W7hdnVpy6ELDxeiKtEHXbLfrbcddoXpFdoVR7oySyimWRkzzzB+LzhJdfidF03HWDQ13DI8xkUlmnp7d2XLNXo6ambDkFF9RBpVO6OQ9lE3+60SyWZFEI50oWsiPFkFzbJd1liQi6c0Gk4XA2W+4RWiyrOGq6d9j0yQbHROqNu1c12gw4J1m5u94key6F2aytLM7pHUc9vukk6LYo46vVh4aJPiPSx/7KQrZDYW35wf0UtIUy14ib3/6u92eSE2mdQk2y+8+ydOyF2hewjwj7T7qzhqwBLC0QCf0Wfha4E8kzMSDrHbPug1YVKui5iMUwRYSRfgUFuObcBZtcuMH+ojkLKnrEERnZFY0R5H9NmjjgAZ35HcQrX8TJByBb62t6lc9h6s1DItJ6gSP0WlQcIPAkX4BtvX0WhQKJSs6fs+wPJMH5c/xT7LsMMbE7yf0+y5js9ADdwE87QF0tKzY3JHSYr5RKo9L4nFV6tRQdUUJtLD3A7UGqgmuhmuoGixqiElUFWSkoBmphm91vIewRQxBww7jeQ9k73xbaqVwLyEqkAQgqeaiUbGRBosh1qUiPL7IzRZQcEBkA1Jvt289qrVsODmrfhM7Dnz2FM9iFWWRlRxmmNHzIzIB89luSxX15HAuAdumIH/su3x9PvTtj2lcNpmgWOIEQcuHzMjzjorYIkmyDagGechM+zwG7Xt5W1v0HmgMbrNkHaDzvBt1lFxouBF9aGxxGZ5EhOole4IyoHAkiJb7kE+yJToC1s9nCJy2mAUxphrQCM78IAsjlxa0yfCNXyBH6nqnqiNmS2n3s97uk29wtHAsMNF5Os93GSI9lXoUpLW8pPO55ZjqFraPaDUnYIA5D9hM+hEuTq9C0YaOMDoLlbD3qvhYawQMh/k+6dz5WdrksIV3oZco1gqxMokDEobRnKUKIRAGYRKSjSF0k8ehWbdAjUbyHsh/OTOQ9f3Cak7ut5D2TYV86x/5GOlllsNUWXOhDF1B7pUwLIgqh5Q3uSchvciMkO9yCHwL5bD9lI5KOrIO4ph6KGkBtXL6WoAnZMT+WInzXSaTaREZSOiwsYyXictct4gGb+pTx6IznmUS3WbxkRlDhwyyjorXwdapTI2y4flBj97lo1sLIbIg+Exv2eoKoYBpJaD8oPsY9VYvpXQWrhy4tO7McyYnyPoo4pgs2Jk6p/7egjqtGiLcf0WbVf3g28xnxdmfRqnbIgVNph7rS63Vxu7pcrb7NYQk359MvuqYpiGtA8twt7BdPoamGsnIGI5RI90GxkjTLQAg6yK4yguKVBoDVKpM97q3VfdV4Fr8FKAGGSG83Ute1kN5uoCgtB10lHDG6SZAZq0j3W8go0DYIrR3B/T9kOk3uNnPVE+V1jLE0FYVIvUWqIN0bBQ5MqBCkk0qwiIQnGSmUIVScvPYmiEoaVdbyPqsHGkwN5c0/wDst/SAkehWLiWktbsyPof1T0gDVT3T+brn91j4epGILcpbI6vM+wW3XpWtuHqAsE04rB3/AI4j8RRiRmsbMJJA2eZKyqOZdtJ27N3pCt4j/bDZN4aBybJPQAodCj4Be8n11RI/CT1UQj7LOGaS6Y2Bvncx5Bddh2Q0Rs3/AHXO6MYDqn6jrXsbm3pHkuna4JZjRIOKECjVFEuSocBUaFRrtmVerOBVCpmmAJmSi8GR19k9IbEziZHCfZFADYdt0k+HN/NOmRDbpt/lj+n7IYPdHIeyTHHVH9I9lATA5LGyRRJrk4UQk1yKGom5IGFX+MXeC42uM6vT6lYpUoubnec1YhSNZs2ORzCgHQIFkQlDDUyIVcVdpMfvJZdSS7O0X/tP6rYxDP5bvPyWbTu8+Xora4CgWJEB39M+krKZgj8YA5ZczrPcfcLXxLLkZyIHsoUW98n/AJW56v8A9JU+A0UcVhTrZZBxHAuNo6WTmgdZ4+lrWgnKdWfdxV+qyxMSS5o6awKhSEuO7WJ9f8IJgaD4HDw8QLNBjkLD3C1YVbBtvPCOkhEqEoPkJKoVAVExJIUNUopBFUCq1Vacqz0ANA3GDbioPF28J9kSoyyCHX6SmQpZw4uklhc0lG6FcjSY7uDkPZDoVbRMwSPIkFQoQ0NBsCABuBIyJ2cE9KidZwmBMzmYO7ddZDRxQSriItBLtjRnzO4cU9KgXXqGf+A8I57XI9HDhottzJzPEnajBqKK2yBTtN0iEmqxMUi8JtQAZIhKFXrAC5ATJhIubIIO1YwcA87jn0atZhnks7H09V4cNvlcOF/RXpqgEMS2KpB2NnycP1Q6QuSf/wBJHKMj6qzpMRUa4bWOHsVFlPMlIgkH21eLvcorqYChWP29wT90arcxyj2+yACxhRHXJScBN1DCuEN5KT3Q5BkG1U0p3uQi+6i5IKoq5EolZyq1DdGiWSebqo2ziNsfdFe5CBvxRQGW8IbpKWGN0kwjNRjQ5gDhYtEjoh0yWuAO2Q0nMjcd5EImG8LeQ9lKpSmx/fFZaLw25TDUGi+RB8QsZ28eqIXxmU20RjwhkqRcSoupSb39kxEBc8nwjqfD+pTCje9zxyHIbFYiEPVlBBQtVCr4bWCOGp8k24hSxtGWNO1tvZBot7q0nCUNtFFMJVdh7Siuo/sI5CiURSFOnAgJOElTlQJul5IRcFXfmrRfvVV5umSoJCoJQHM2I1VyqGrsRF4A1GoYsQVLW3qDzZEVtGhh80yjhnGUk6RErN7Ct7reQ9kSE+Hb3RyHspELIhrBVW3BHI8kdtFucX35nzSzT0zb0TCtkSFFEKGHIhRCplZQZIlTc7conIIBQjUS108WSICgRa6i6oouChCsSIIvUS5J1PimL4smA2IWUXuSJO9Cq1FAWKq5VnuRnG10A5opEsG8lCejwhBihGCchhqMGqExPAEqClnAmXzsyH3SRNHMy5JIoV2V34l4ye7zKZuJf9bvzFMkqGXsg7FP+t/5imGKfrnvu2fMdwTpIChv4p/1u/MVVfiX/W78xSSToZdCbiX/AFu/MVD+Kffvv/MUkkQR7H/iXx43fmKi3FPnxu/MUklCS7JVMS/63eZUhXd9TvMpJKwV9EHYh8+J3mUN9d0+J3mUklBB3Yh0+J3mUN9Z0eJ3mUklCA/jOjxO8yl8Z31O8ykkmRBfGdbvHzKk2q7efMpJJfZBCobXPmVBzze5806ShDR0e862ZyO3gkkkigH/2Q=="/>
          <p:cNvSpPr>
            <a:spLocks noChangeAspect="1" noChangeArrowheads="1"/>
          </p:cNvSpPr>
          <p:nvPr/>
        </p:nvSpPr>
        <p:spPr bwMode="auto">
          <a:xfrm>
            <a:off x="155575" y="-944563"/>
            <a:ext cx="1333500" cy="1981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0" name="Picture 2" descr="http://www.nightclub.com/files/ncb/nodes/2013/7251/ghengh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0938" y="1524001"/>
            <a:ext cx="2613061" cy="1752600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2/26/MongolCavalrymen.jpg/220px-MongolCavalrym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1"/>
            <a:ext cx="3684395" cy="533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media-cdn.tripadvisor.com/media/photo-s/03/6b/26/13/genghis-khan-statue-compl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362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http://z.about.com/d/asianhistory/1/0/h/A/-/-/GenghisKhanSteveBurtFlick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oddstuffmagazine.com/wp-content/uploads/2012/06/han-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239889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lh5.ggpht.com/-htGYiOn7tgQ/Ui7QefDhmiI/AAAAAAAAsPc/73CD-xtU8cw/genghis-khan-96.jpg?imgmax=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1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https://oulanbator2012.files.wordpress.com/2013/04/la-statue-c3a9questre-de-genghis-khan-le-04-aoc3bbt-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1294"/>
            <a:ext cx="7765321" cy="1326321"/>
          </a:xfrm>
        </p:spPr>
        <p:txBody>
          <a:bodyPr/>
          <a:lstStyle/>
          <a:p>
            <a:r>
              <a:rPr lang="en-US" dirty="0" smtClean="0"/>
              <a:t>Article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5562600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1. How did the “nice” weather help Genghis Khan conquer his empire?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2. How did scientists estimate the weather activity for the time period of Genghis Khan’s rule?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3. If precipitation stays the same over the next generation, how could Mongolia still experience a drought?</a:t>
            </a:r>
            <a:endParaRPr lang="en-US" sz="2400" dirty="0"/>
          </a:p>
        </p:txBody>
      </p:sp>
      <p:sp>
        <p:nvSpPr>
          <p:cNvPr id="1026" name="AutoShape 2" descr="data:image/jpeg;base64,/9j/4AAQSkZJRgABAQAAAQABAAD/2wCEAAkGBxQSEhQUEhQVFRQVFRcUFBcVFRQUFBUVFBUWFhQUFBQYHCggGBolHBQVITEhJSkrLi4uFx8zODMsNygtLisBCgoKDg0OGxAQGiwkHyQsLCwsLCwsLCwsLCwsLCwsLCwsLCwsLCwsLCwsLCwsLCwsLCwsLCwsLCwsLCwsLCwsLP/AABEIAKgBKwMBIgACEQEDEQH/xAAbAAABBQEBAAAAAAAAAAAAAAACAAEDBAUGB//EADgQAAEDAgQEBAUDAwQDAQAAAAEAAhEDIQQSMUEFUWFxBhMigTKRobHBQtHwI2LhUnKC8RSishX/xAAZAQADAQEBAAAAAAAAAAAAAAAAAQIDBAX/xAAnEQACAgICAgEDBQEAAAAAAAAAAQIRAyESMUFREwQiQjKBkaGxFP/aAAwDAQACEQMRAD8A0AkopT50qMLDIUbmJ/MQuqJpEtogqtVR4Vqq9ZuPxjWC61WuzNq3SHeQFm4niYa4ADr+6zsZjy52Zsgfy6qv9V5grDJ9R4ibQ+nXchuLNbXcXOmAIaNIVNmDY0TksOd1OKoIiZjdQ1qwAWEpyl2bRhFIioYVrjIAjcbpYjDiYBjW0RZRl4DrAxF0/ky7NMyOuiLYUiu6mZgExGqp39V5WpVNrGLaf5VOowBpJEmZ+aqMmS4oqirG0IjTnQa7R9lYbTDiDoIuFG50GNI0TsVAUsOCCY0Wjw/iFSmxwYSJjroVVbT11kQARuTsiolzPU42J03+WypTa6E432b+D4/UEB4GsmbGOQXTYHGtqtDm77HVcBiMe2LSTEBNh+IOZdhiJ6x1WkMr/IzniXg9KlOFg+F+Nee0td8bf/Yc1vLoTs5mmnQYRIAU8phYihhOShJQFiShJJAhiEJClhNCAIoTAKXKiaxA0iHIn8tWgxEWKWy1EqeWhLFZc1AWosdFVzFHlVpzUEJk0abqijNRRlyAlZpFuRN5iY1FCSmhVRHIbE1YaTOi43HvdUcScx7H+WW3xzEfpB7rAqVolxNmi43J2C5s8/xR1YY6tjWaNBO38KMNDmkm207ock3PxEWaL/NM2hAyuOgk93GYXMdBCYj0zlGhP3hRNwurgc3f7BWWYckn/Tb5DQe5VhlMaDbQbWFvui6F2UqEZXTzueXZWqdFgIM2vm+gt81ET6QyR8Ukje8psbWaIkwBlAG5Mzf6J9gNjGtgc9/xdRVGS1sBvxA8pG4KrMxDnvcIsHST7/ZH5pdmBlrRce1r/VPi0JtEtCiLyNdOXvySxlMHSJsDz5qgSZs6fwoDWqab79FSiTfg0KOFc2DaCZ6qPEYX0Hd5d+eaoHHOEiZ0+iIYwxe5F5VcWGiSnhHZotYKdlIeoHQDX8KrTxrjInXl9ZURrmI56opk0T0K5ovD2EjcfsV6FwXi7K7BcZtx1Xmvmg3Os/QBbXhvEBlRpEZiQINtdwt4SadGWSFo9CTp0y6TkEknhJAxkk5SQIcIkwRBIY2VG0JgiCRaDCFz0ionJUVYznoc6FyGU6I5BkoEJchzJ0HItpJpSUjElCQToEcbxnE5ajw27jZo1+ap08PmAa71OJBcdhlKscfOWs46cuqy62LLWiJLjqf2XFkVyZ2wei/XrgOP9sjXpqqDeJEzIDRtzPUBUcXjGkAXJ37qqzFwNL8+SSx6Kt+C9W4k5pAg5eU3nqhfxE5TlMEkz1WY6oTqjpsLrNaXHpJWnBBRYdjqjjbtYKQ4Wq8gxf6DkrNDh2JbBFItG0j91do4TGZPSbC5AaDH0RcSJckVGYKrTa8AD1NIPMdut1AKFTI0AiCL8+xWkKlQwKmIc08vLFu/PRSHhddwPlVhUHKMpPTRK4rsFGb6MGrg3tEk/wAhVnh261sbh8RTb66TmjSTfVZsv5exVprwNcl+ohBSc8nVG9hGrVEUFrY7XRoiAnfRRogEAG51oCn88mAdryqzSFc4Ng/OqtZpN9J0QkTKkj1XCOljCd2j7KaEFGnlaByAHyRrrPPEE4TJ5QAoTQnSQAkpSQoAOUbXKIFOCkFk0oXoQ5IuRRVkbgoiFM5RuCCSNDCMoUwLMJ0k6kYk8JJIA5jxhw8kea28D1AchuuFq40l0iwjTsvX6jAQQdDYrieMeFaLXDLUyZjob67DkspwXZvimlpnHtaXSQNNTy7rX4phqVLD08hzPqw4uOwA+EcrldFXw1HD0HNdADhBO5O3crhqr53MDSeUrmhLm7XS/s62q7FRpknSRIlegeFKDcghoF/f5rHxfCm0MLQd+qo5pfzFifbZbnAagyBwtJPuss0uUNGuFVlp+jpWsIGmb7qOlia7T/SoN/5uDZ+QKnwtTQLQ4nhzkBYVxpnoOHo4LjmKquqRVwYaSbuaQ4X3C2OA4doaS1sEC6snAVqhHwjqZ+y08PQDGEE/pInmStJT1SIhhd2zmsRWFVx8y1Nhv3UFfF4ADKaTs3Py3weswtjhTBDmwC4OJg7zuruSo/0tYfcD7p8kQ8be9fweZ8Xp03n+mQBuBaO4WDiaUG3JeleIOFNaCSG5ucLzvHVIeY5R811YZ8jjywcZFJJPClp4V5cG5TLiALHddBm2kQrtvAvCSCar2kGIbNrHWyj4N4MdIdWIAB+Hcwu2YwNAAsBYLWEfLOXNltUgkkydanOJJOkgBkkk6AGSTpigBAJ4TSnQAyScoSgBShKSYoAAoUaaEAWAU4QNRhSA6cpgq+KxbWa3OwET3RpD7JajwBJNly/EuPGiasvllUMmlDSSaZlrpN2+3MqDxF4gDCQIc/Zs2b1f16LiK9Zz3FziSTqSuecuevH+nXixcdvsn4jxB9Z2Z57DYDoqqZaPBcIH1Wip8E3m21h80tJG5uYjiJr4SnJGZhLXf8RIPuFp8DqekBcxiAcPUqU4BBIgnlsR7FbfBKs6bH5rnyRXDQ4Sfy2ztcALhbVTEDJHusLCm3VQ8WxZa2BqbBcNbPVTVWaNHiQzZW359OitUqJe069Vi/8A59SlSa6mM77l7ZuSeU/JV6nifEUWnzaL6IIibEEciRotFC+hfIl2BSreXisps3Weq7T/AM5uSxuvGsf4kNV5LWmdGwu3wtdwYJOwP0VZINVZniyKTaKfibE63Xm9Z0ucf50XVeJMQSDyXJm09V04I0jizz5TL/DmhgpvdBBqNnsDDh8ivUqWFY2IaLaGBMbXXlPDKXmh1GQC4hzSTABFjJ7fZdhg+OvouFKoW1Q0hhew/Wd11Y5JWmcOdeTrChKUpLc5gUk6SYhJ0yUoGOnTJSgBJJk6AGSTwmQA8oSnTFAgShKIoSmAySYpkgJgk6oBqQO6ir12saXOMAfywXJcXxprDO53l0mm3M9uZUyaStlRTbpG3xTjQb6KZl/IQY6mbAdSuY434lLmU2NDDUY0tdWa2CZMkA/q/wByxcZxGQWUwWsOt5c/q8/hUAFzyfLs7ceNRETKJlMnQK+zAFpBMOJ0EcxurVGjmY5shrWgue7c8gpchufopjAObDhe9usdOSPI8OzEHXMe2pQtxFT0x+gQO0rZw/Hsl3NbLmPpvGXZzSJ73+iWxX7F4nYHNp1Be0H/AGqrwjHZXEe4+34TB5NMtOwkT2/yskuLXSFPH7eJXPlLkj0nheL9cbT90XiTFijlcbwZXG4HibgROlhKs8TxjsU+nT2kA9Vh8X3W+jo/6Ps4rs6Chx91QjO9rBFhJnpMKV2Ja4OzYhpEGxB3HXWFYqcDw9jkaCByWZxDg9EgwADtBI9o0STi+jdQyLvf7mDWreSSWOY6fY68t11PCuINq0ze4APz1+RsuZocHpMeM8uOwJt0lAeInD1nj9JBgDQT/wBLSUVJUuzBSljlfgbxHVElsxAnnfkueqfVFisQXuJO6DLafot4RpGLduxUKpa4ObqDZb2CwgqvaaZymofVMwDrp3XPBbPBqxa9pmPUE/Jnk6PTaLSGgEyQAJ5wNVIhYZCddRwhQkmlJMBimTlMUCFKSZJABBEEIRBAx4TFEExQABTFEhQIYhCUSEoAApk5TIA5TF+IH0azKxMPYZp0oBFwRNQGy5PiOPfWeXP3JIAGVokycrRYKz5BHqiTqS4zc7nqrBe4i4GlrfVcjtuzti1HSRj+UeRW3wfh+ZlR0RkiSf7rADqVC3GwCHCZt2UlHFjMfUZMdrfDI3Uysbk2WA8h4DozOGUf2iLSqdWBmAd/u6kGymq4WZLnAOmZO88kNbDtytaAMx1PWdeyQk6KzsQQwQLDU7lNTqhzQ0CXmSSfsFO0im0thryTc9OiFlMs/qDK2QQBqe4CYKiMYo57nS1+QVnHYQOaXs1BuBcRuq9XDiqC/N6o0jUqlRruZMEjn1RXouNEgqnKANj91t+FGZqoJtBHzK599Sb6XlWMJi3MJLTBt9ESi2qHH7XZ6tjMHnEA7a/5XKcTwFSm6zzBFoM3Wdh+PVQwmbGAL35yqjuPPOWf035ySsI4pRN5/URn4NbDYJzW+ZUPzXO8TreY4x279Vc4nxp9ZrWaNA23jUlUsNSMiBPLe+pWuODW2ZZci8FLIfyhcVcxBgnltGh5hUiVqTF2Jq0cIbj2WfT1VugUE5Oj0zgmLNRgm9loyuP8M8fpUmeXVOWCYdqDOxjRdVhMWyq3PTcHNO46LeLtHHJUyZJOkrJGShPCeEWAMJkcJQgAQilMmlABpIQUSQDFCQjTFMCMoSicgJQIEoZTlMgDhcI8Gxuo6zSZyWvfmFQpuOqnp4iDM91xtHXQWJw8nO2HDS9r9VWrBzTNhuI/Ct1MrzYw03POUsfh25RewEC+t0hplJ2KBDc9yD9Dsu58H06D4a1rZgl7n3OUagdVwdbCkAEQQdxotPguPNGox51YdNi02IPNJrWhuu0TcXotoue1rWmHHKf7drKhQPozOymZhs6dY9l23j6nSr0qWLotABHl1ANjqCfqvPQ2HgHQ/lNbVj4k+EdmJJgAR9eSXEKma0NAsLfuoMTTymeqt40BwDho4T+6YJbMypRI6jmLhAHLTwNUeXUYRc5XA7jLP7qkaYLomE7LT9mlw5wLI/uEiAbAO/JUJpsL4M3MTpck7LPcC0pecd/5CZHx7tMuvbla4biAD7/9hQU8TlIIsQo62ILtVCgqMNbJK1UuKjSTgILSoJgVmmYUbG2KIJGcnYddtlHRx9RkZXubBkQSLqfNIVF4gp2EKemdlwXxJVDmGs9ppmQbeodSu1o1Q4BzSCDoRovH8JUAnNpBgdTyWjwjjlSgfSfSdWm4P+VpGfsxni3o9TSWZwbjTK4tZ3I2nsd1prROzCqHTFIpJgCQmhGkUWIBOCkmlMQUoSmJTEoAYlRuROKEoAEoU5QygDz+pTDTE2Kp4jDZXQdNuqutAzX3uFJinGIibiFxJnXZmucRFoVk4sOaA4CQZH5CuHBg04m+snnyWa/BkNLp01TtMaNPEBj6cgQdfdZGJzMIn2IuDzupKWLhpYRIMW99lf4vgxkaadgL5TrfX3lJa0C72bHh2q2pTq0HO9NWkCwH9L2nVctxCkWkTrKk4VUa053GIIAHOQVdxNWnLnZS+SMvS10lofRVx7fTEiYBsU+GH9IZiJvA3hS8PrUhUcatOW5fS0f6tJUT6zTUEU8ouE7fQWVcPShx0AGqgrsv72WninB3w04bsefVViG5fhknflGqY+Wyti6ZBuo6mHLQCYuJ1V7D0mkXaSbgAazqEFNjZOZpAtbdFjUqM8JlYewF3pBCRowb/JOy+SIEdLVS1m2QUkxcrRKw2KEImlDKRAdN8WUWIG6cWUtVsj6poOnZTVjDMBIkgAETPLeFXKtYB4DpOuw6pM0l0alDEsB/pkta0lwk30tC6Lw94sY6KdY5T+lx0PQnZcbXqMD5A0iY0J3VSo6STETsnFtGXxqR7SDOiZcL4P8AEAYBSqExsTcBdNjeO06Tmhx9LtHC4W6kmjmlBp0akpSgDgRI0TFUQEShJTJkxCJTSkmKAEUBRFCgAShlEVGUAefUWmJQGuTI6qY2AQUAAbrjR1k9Nhc0j6oRTLWubIII+SstqiLLExNchxg66pdlJWRvEH4vkir45zz6iT/P8Kqk1pOiqjXivJaNYuAsI/YK0XlrcwcJIiN1SFMhpn2R1T+yTM2tkjSIzl/q2Humo1c7vW+Br3VZjdUm/EO4RRXEtVa50Djl09lKajWN9Dr9uaq1hqhn0juUUTxLNGvkGYP9eotpEj8qRj5Z5jqgL/8ASdomFnbHuPylTOqGiuOi0ypmlznRGgGvdM02lVVYpCwTFKNCcNVA0Kw9VwgI9EzYEJnKNmvZHKAaEVJRfsVFKYuOyAqx6lE3hRMsbq9Qfb1C6qVqubaExxbegXmSYEBFQDZ9RIHaZTUauUzE2i6TTdBTLTKjWgub7dEYqOqATzgKKplAsQea0PD2HNaq23pbdOCtmUtKz0PhTCKTAeQVqE1NsABGug5KIyEJRlRuQIUpShlMSmIclCSmJQkoAclASnJQEoA8yqYtQmuUklyUekooZtdw3UbjKSSY6QyJriNEkkDFnK0nYc5BU2JKSSiWqIl4IKVEwXbae6ZlEuNtrnskkizNyex6rb2Q1KBaO0mySSLHe0iPyDE7JqdIkE7aJJJ2NSdD0KJdpoNSrGjG+/8A9FJJF7Bu7QLtFVcUklQQCp7oyEkkhvsByQeUkkFDsqFFiKVg4aHXoeSZJAumQJJJJllnAYQ1XhgIBO50Xo/h7g//AIzIJlxuSmSW2Po5M8ndGyCnzJJKjAFxQFJJMGAUJKSSBAkoZSSQIElCSkk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SEhQUEhQVFRQVFRcUFBcVFRQUFBUVFBUWFhQUFBQYHCggGBolHBQVITEhJSkrLi4uFx8zODMsNygtLisBCgoKDg0OGxAQGiwkHyQsLCwsLCwsLCwsLCwsLCwsLCwsLCwsLCwsLCwsLCwsLCwsLCwsLCwsLCwsLCwsLCwsLP/AABEIAKgBKwMBIgACEQEDEQH/xAAbAAABBQEBAAAAAAAAAAAAAAACAAEDBAUGB//EADgQAAEDAgQEBAUDAwQDAQAAAAEAAhEDIQQSMUEFUWFxBhMigTKRobHBQtHwI2LhUnKC8RSishX/xAAZAQADAQEBAAAAAAAAAAAAAAAAAQIDBAX/xAAnEQACAgICAgEDBQEAAAAAAAAAAQIRAyESMUFREwQiQjKBkaGxFP/aAAwDAQACEQMRAD8A0AkopT50qMLDIUbmJ/MQuqJpEtogqtVR4Vqq9ZuPxjWC61WuzNq3SHeQFm4niYa4ADr+6zsZjy52Zsgfy6qv9V5grDJ9R4ibQ+nXchuLNbXcXOmAIaNIVNmDY0TksOd1OKoIiZjdQ1qwAWEpyl2bRhFIioYVrjIAjcbpYjDiYBjW0RZRl4DrAxF0/ky7NMyOuiLYUiu6mZgExGqp39V5WpVNrGLaf5VOowBpJEmZ+aqMmS4oqirG0IjTnQa7R9lYbTDiDoIuFG50GNI0TsVAUsOCCY0Wjw/iFSmxwYSJjroVVbT11kQARuTsiolzPU42J03+WypTa6E432b+D4/UEB4GsmbGOQXTYHGtqtDm77HVcBiMe2LSTEBNh+IOZdhiJ6x1WkMr/IzniXg9KlOFg+F+Nee0td8bf/Yc1vLoTs5mmnQYRIAU8phYihhOShJQFiShJJAhiEJClhNCAIoTAKXKiaxA0iHIn8tWgxEWKWy1EqeWhLFZc1AWosdFVzFHlVpzUEJk0abqijNRRlyAlZpFuRN5iY1FCSmhVRHIbE1YaTOi43HvdUcScx7H+WW3xzEfpB7rAqVolxNmi43J2C5s8/xR1YY6tjWaNBO38KMNDmkm207ock3PxEWaL/NM2hAyuOgk93GYXMdBCYj0zlGhP3hRNwurgc3f7BWWYckn/Tb5DQe5VhlMaDbQbWFvui6F2UqEZXTzueXZWqdFgIM2vm+gt81ET6QyR8Ukje8psbWaIkwBlAG5Mzf6J9gNjGtgc9/xdRVGS1sBvxA8pG4KrMxDnvcIsHST7/ZH5pdmBlrRce1r/VPi0JtEtCiLyNdOXvySxlMHSJsDz5qgSZs6fwoDWqab79FSiTfg0KOFc2DaCZ6qPEYX0Hd5d+eaoHHOEiZ0+iIYwxe5F5VcWGiSnhHZotYKdlIeoHQDX8KrTxrjInXl9ZURrmI56opk0T0K5ovD2EjcfsV6FwXi7K7BcZtx1Xmvmg3Os/QBbXhvEBlRpEZiQINtdwt4SadGWSFo9CTp0y6TkEknhJAxkk5SQIcIkwRBIY2VG0JgiCRaDCFz0ionJUVYznoc6FyGU6I5BkoEJchzJ0HItpJpSUjElCQToEcbxnE5ajw27jZo1+ap08PmAa71OJBcdhlKscfOWs46cuqy62LLWiJLjqf2XFkVyZ2wei/XrgOP9sjXpqqDeJEzIDRtzPUBUcXjGkAXJ37qqzFwNL8+SSx6Kt+C9W4k5pAg5eU3nqhfxE5TlMEkz1WY6oTqjpsLrNaXHpJWnBBRYdjqjjbtYKQ4Wq8gxf6DkrNDh2JbBFItG0j91do4TGZPSbC5AaDH0RcSJckVGYKrTa8AD1NIPMdut1AKFTI0AiCL8+xWkKlQwKmIc08vLFu/PRSHhddwPlVhUHKMpPTRK4rsFGb6MGrg3tEk/wAhVnh261sbh8RTb66TmjSTfVZsv5exVprwNcl+ohBSc8nVG9hGrVEUFrY7XRoiAnfRRogEAG51oCn88mAdryqzSFc4Ng/OqtZpN9J0QkTKkj1XCOljCd2j7KaEFGnlaByAHyRrrPPEE4TJ5QAoTQnSQAkpSQoAOUbXKIFOCkFk0oXoQ5IuRRVkbgoiFM5RuCCSNDCMoUwLMJ0k6kYk8JJIA5jxhw8kea28D1AchuuFq40l0iwjTsvX6jAQQdDYrieMeFaLXDLUyZjob67DkspwXZvimlpnHtaXSQNNTy7rX4phqVLD08hzPqw4uOwA+EcrldFXw1HD0HNdADhBO5O3crhqr53MDSeUrmhLm7XS/s62q7FRpknSRIlegeFKDcghoF/f5rHxfCm0MLQd+qo5pfzFifbZbnAagyBwtJPuss0uUNGuFVlp+jpWsIGmb7qOlia7T/SoN/5uDZ+QKnwtTQLQ4nhzkBYVxpnoOHo4LjmKquqRVwYaSbuaQ4X3C2OA4doaS1sEC6snAVqhHwjqZ+y08PQDGEE/pInmStJT1SIhhd2zmsRWFVx8y1Nhv3UFfF4ADKaTs3Py3weswtjhTBDmwC4OJg7zuruSo/0tYfcD7p8kQ8be9fweZ8Xp03n+mQBuBaO4WDiaUG3JeleIOFNaCSG5ucLzvHVIeY5R811YZ8jjywcZFJJPClp4V5cG5TLiALHddBm2kQrtvAvCSCar2kGIbNrHWyj4N4MdIdWIAB+Hcwu2YwNAAsBYLWEfLOXNltUgkkydanOJJOkgBkkk6AGSTpigBAJ4TSnQAyScoSgBShKSYoAAoUaaEAWAU4QNRhSA6cpgq+KxbWa3OwET3RpD7JajwBJNly/EuPGiasvllUMmlDSSaZlrpN2+3MqDxF4gDCQIc/Zs2b1f16LiK9Zz3FziSTqSuecuevH+nXixcdvsn4jxB9Z2Z57DYDoqqZaPBcIH1Wip8E3m21h80tJG5uYjiJr4SnJGZhLXf8RIPuFp8DqekBcxiAcPUqU4BBIgnlsR7FbfBKs6bH5rnyRXDQ4Sfy2ztcALhbVTEDJHusLCm3VQ8WxZa2BqbBcNbPVTVWaNHiQzZW359OitUqJe069Vi/8A59SlSa6mM77l7ZuSeU/JV6nifEUWnzaL6IIibEEciRotFC+hfIl2BSreXisps3Weq7T/AM5uSxuvGsf4kNV5LWmdGwu3wtdwYJOwP0VZINVZniyKTaKfibE63Xm9Z0ucf50XVeJMQSDyXJm09V04I0jizz5TL/DmhgpvdBBqNnsDDh8ivUqWFY2IaLaGBMbXXlPDKXmh1GQC4hzSTABFjJ7fZdhg+OvouFKoW1Q0hhew/Wd11Y5JWmcOdeTrChKUpLc5gUk6SYhJ0yUoGOnTJSgBJJk6AGSTwmQA8oSnTFAgShKIoSmAySYpkgJgk6oBqQO6ir12saXOMAfywXJcXxprDO53l0mm3M9uZUyaStlRTbpG3xTjQb6KZl/IQY6mbAdSuY434lLmU2NDDUY0tdWa2CZMkA/q/wByxcZxGQWUwWsOt5c/q8/hUAFzyfLs7ceNRETKJlMnQK+zAFpBMOJ0EcxurVGjmY5shrWgue7c8gpchufopjAObDhe9usdOSPI8OzEHXMe2pQtxFT0x+gQO0rZw/Hsl3NbLmPpvGXZzSJ73+iWxX7F4nYHNp1Be0H/AGqrwjHZXEe4+34TB5NMtOwkT2/yskuLXSFPH7eJXPlLkj0nheL9cbT90XiTFijlcbwZXG4HibgROlhKs8TxjsU+nT2kA9Vh8X3W+jo/6Ps4rs6Chx91QjO9rBFhJnpMKV2Ja4OzYhpEGxB3HXWFYqcDw9jkaCByWZxDg9EgwADtBI9o0STi+jdQyLvf7mDWreSSWOY6fY68t11PCuINq0ze4APz1+RsuZocHpMeM8uOwJt0lAeInD1nj9JBgDQT/wBLSUVJUuzBSljlfgbxHVElsxAnnfkueqfVFisQXuJO6DLafot4RpGLduxUKpa4ObqDZb2CwgqvaaZymofVMwDrp3XPBbPBqxa9pmPUE/Jnk6PTaLSGgEyQAJ5wNVIhYZCddRwhQkmlJMBimTlMUCFKSZJABBEEIRBAx4TFEExQABTFEhQIYhCUSEoAApk5TIA5TF+IH0azKxMPYZp0oBFwRNQGy5PiOPfWeXP3JIAGVokycrRYKz5BHqiTqS4zc7nqrBe4i4GlrfVcjtuzti1HSRj+UeRW3wfh+ZlR0RkiSf7rADqVC3GwCHCZt2UlHFjMfUZMdrfDI3Uysbk2WA8h4DozOGUf2iLSqdWBmAd/u6kGymq4WZLnAOmZO88kNbDtytaAMx1PWdeyQk6KzsQQwQLDU7lNTqhzQ0CXmSSfsFO0im0thryTc9OiFlMs/qDK2QQBqe4CYKiMYo57nS1+QVnHYQOaXs1BuBcRuq9XDiqC/N6o0jUqlRruZMEjn1RXouNEgqnKANj91t+FGZqoJtBHzK599Sb6XlWMJi3MJLTBt9ESi2qHH7XZ6tjMHnEA7a/5XKcTwFSm6zzBFoM3Wdh+PVQwmbGAL35yqjuPPOWf035ySsI4pRN5/URn4NbDYJzW+ZUPzXO8TreY4x279Vc4nxp9ZrWaNA23jUlUsNSMiBPLe+pWuODW2ZZci8FLIfyhcVcxBgnltGh5hUiVqTF2Jq0cIbj2WfT1VugUE5Oj0zgmLNRgm9loyuP8M8fpUmeXVOWCYdqDOxjRdVhMWyq3PTcHNO46LeLtHHJUyZJOkrJGShPCeEWAMJkcJQgAQilMmlABpIQUSQDFCQjTFMCMoSicgJQIEoZTlMgDhcI8Gxuo6zSZyWvfmFQpuOqnp4iDM91xtHXQWJw8nO2HDS9r9VWrBzTNhuI/Ct1MrzYw03POUsfh25RewEC+t0hplJ2KBDc9yD9Dsu58H06D4a1rZgl7n3OUagdVwdbCkAEQQdxotPguPNGox51YdNi02IPNJrWhuu0TcXotoue1rWmHHKf7drKhQPozOymZhs6dY9l23j6nSr0qWLotABHl1ANjqCfqvPQ2HgHQ/lNbVj4k+EdmJJgAR9eSXEKma0NAsLfuoMTTymeqt40BwDho4T+6YJbMypRI6jmLhAHLTwNUeXUYRc5XA7jLP7qkaYLomE7LT9mlw5wLI/uEiAbAO/JUJpsL4M3MTpck7LPcC0pecd/5CZHx7tMuvbla4biAD7/9hQU8TlIIsQo62ILtVCgqMNbJK1UuKjSTgILSoJgVmmYUbG2KIJGcnYddtlHRx9RkZXubBkQSLqfNIVF4gp2EKemdlwXxJVDmGs9ppmQbeodSu1o1Q4BzSCDoRovH8JUAnNpBgdTyWjwjjlSgfSfSdWm4P+VpGfsxni3o9TSWZwbjTK4tZ3I2nsd1prROzCqHTFIpJgCQmhGkUWIBOCkmlMQUoSmJTEoAYlRuROKEoAEoU5QygDz+pTDTE2Kp4jDZXQdNuqutAzX3uFJinGIibiFxJnXZmucRFoVk4sOaA4CQZH5CuHBg04m+snnyWa/BkNLp01TtMaNPEBj6cgQdfdZGJzMIn2IuDzupKWLhpYRIMW99lf4vgxkaadgL5TrfX3lJa0C72bHh2q2pTq0HO9NWkCwH9L2nVctxCkWkTrKk4VUa053GIIAHOQVdxNWnLnZS+SMvS10lofRVx7fTEiYBsU+GH9IZiJvA3hS8PrUhUcatOW5fS0f6tJUT6zTUEU8ouE7fQWVcPShx0AGqgrsv72WninB3w04bsefVViG5fhknflGqY+Wyti6ZBuo6mHLQCYuJ1V7D0mkXaSbgAazqEFNjZOZpAtbdFjUqM8JlYewF3pBCRowb/JOy+SIEdLVS1m2QUkxcrRKw2KEImlDKRAdN8WUWIG6cWUtVsj6poOnZTVjDMBIkgAETPLeFXKtYB4DpOuw6pM0l0alDEsB/pkta0lwk30tC6Lw94sY6KdY5T+lx0PQnZcbXqMD5A0iY0J3VSo6STETsnFtGXxqR7SDOiZcL4P8AEAYBSqExsTcBdNjeO06Tmhx9LtHC4W6kmjmlBp0akpSgDgRI0TFUQEShJTJkxCJTSkmKAEUBRFCgAShlEVGUAefUWmJQGuTI6qY2AQUAAbrjR1k9Nhc0j6oRTLWubIII+SstqiLLExNchxg66pdlJWRvEH4vkir45zz6iT/P8Kqk1pOiqjXivJaNYuAsI/YK0XlrcwcJIiN1SFMhpn2R1T+yTM2tkjSIzl/q2Humo1c7vW+Br3VZjdUm/EO4RRXEtVa50Djl09lKajWN9Dr9uaq1hqhn0juUUTxLNGvkGYP9eotpEj8qRj5Z5jqgL/8ASdomFnbHuPylTOqGiuOi0ypmlznRGgGvdM02lVVYpCwTFKNCcNVA0Kw9VwgI9EzYEJnKNmvZHKAaEVJRfsVFKYuOyAqx6lE3hRMsbq9Qfb1C6qVqubaExxbegXmSYEBFQDZ9RIHaZTUauUzE2i6TTdBTLTKjWgub7dEYqOqATzgKKplAsQea0PD2HNaq23pbdOCtmUtKz0PhTCKTAeQVqE1NsABGug5KIyEJRlRuQIUpShlMSmIclCSmJQkoAclASnJQEoA8yqYtQmuUklyUekooZtdw3UbjKSSY6QyJriNEkkDFnK0nYc5BU2JKSSiWqIl4IKVEwXbae6ZlEuNtrnskkizNyex6rb2Q1KBaO0mySSLHe0iPyDE7JqdIkE7aJJJ2NSdD0KJdpoNSrGjG+/8A9FJJF7Bu7QLtFVcUklQQCp7oyEkkhvsByQeUkkFDsqFFiKVg4aHXoeSZJAumQJJJJllnAYQ1XhgIBO50Xo/h7g//AIzIJlxuSmSW2Po5M8ndGyCnzJJKjAFxQFJJMGAUJKSSBAkoZSSQIElCSkk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history.com/s3static/video-thumbnails/AETN-History_VMS/855/570/History_Mankind_Gehghis_Khan_redo_SF_still_624x352.jpg"/>
          <p:cNvPicPr>
            <a:picLocks noChangeAspect="1" noChangeArrowheads="1"/>
          </p:cNvPicPr>
          <p:nvPr/>
        </p:nvPicPr>
        <p:blipFill>
          <a:blip r:embed="rId2" cstate="print"/>
          <a:srcRect r="27273"/>
          <a:stretch>
            <a:fillRect/>
          </a:stretch>
        </p:blipFill>
        <p:spPr bwMode="auto">
          <a:xfrm>
            <a:off x="5715000" y="2438400"/>
            <a:ext cx="3429000" cy="2657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://3.bp.blogspot.com/-8Iwo0MUygvE/T-eJ50xKQ8I/AAAAAAAADoo/qOvl_ws8kF4/s1600/genghis-khan-statu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5962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robrasa.com/photos/var/albums/2010/mongolia/2010-175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9721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lh6.ggpht.com/-Tafhk8Rx52o/Ui7QoPPvszI/AAAAAAAAsP8/XLFU_GExRqw/genghis-khan-76.jpg?imgmax=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38200" y="-79270"/>
            <a:ext cx="9982200" cy="4525963"/>
          </a:xfrm>
        </p:spPr>
        <p:txBody>
          <a:bodyPr/>
          <a:lstStyle/>
          <a:p>
            <a:pPr lvl="2">
              <a:buNone/>
            </a:pPr>
            <a:r>
              <a:rPr lang="en-US" sz="2800" dirty="0"/>
              <a:t>2. Enemy cities were either destroyed or became </a:t>
            </a:r>
            <a:r>
              <a:rPr lang="en-US" sz="2800" b="1" u="sng" dirty="0"/>
              <a:t>tributary states</a:t>
            </a:r>
            <a:r>
              <a:rPr lang="en-US" sz="2800" dirty="0"/>
              <a:t>- self rule, but must give resources </a:t>
            </a:r>
            <a:endParaRPr lang="en-US" dirty="0"/>
          </a:p>
          <a:p>
            <a:pPr lvl="2">
              <a:buNone/>
            </a:pPr>
            <a:r>
              <a:rPr lang="en-US" sz="2800" dirty="0"/>
              <a:t>3. After Genghis Khan died, empire split in four</a:t>
            </a:r>
            <a:r>
              <a:rPr lang="en-US" sz="2400" dirty="0"/>
              <a:t> </a:t>
            </a:r>
            <a:r>
              <a:rPr lang="en-US" sz="2800" dirty="0"/>
              <a:t>empires- </a:t>
            </a:r>
            <a:r>
              <a:rPr lang="en-US" sz="2800" b="1" u="sng" dirty="0" err="1"/>
              <a:t>Pax</a:t>
            </a:r>
            <a:r>
              <a:rPr lang="en-US" sz="2800" b="1" u="sng" dirty="0"/>
              <a:t> Mongolia</a:t>
            </a:r>
            <a:r>
              <a:rPr lang="en-US" sz="2800" dirty="0"/>
              <a:t> (era of Mongol peace)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22" name="Picture 6" descr="http://mediaevalmusings.files.wordpress.com/2012/04/map-mongolempire-129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799"/>
            <a:ext cx="9144000" cy="4639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columbia.edu/itc/mealac/pritchett/00maplinks/medieval/mongols/map1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882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9143999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sz="3200" b="1" u="sng" dirty="0" smtClean="0"/>
              <a:t>C. The </a:t>
            </a:r>
            <a:r>
              <a:rPr lang="en-US" sz="3200" b="1" u="sng" dirty="0"/>
              <a:t>Yuan Dynasty</a:t>
            </a:r>
            <a:r>
              <a:rPr lang="en-US" sz="3200" dirty="0"/>
              <a:t> (1279-1368): Mongol Rule</a:t>
            </a:r>
            <a:r>
              <a:rPr lang="en-US" sz="3200" b="1" u="sng" dirty="0"/>
              <a:t> </a:t>
            </a:r>
            <a:endParaRPr lang="en-US" sz="3200" dirty="0"/>
          </a:p>
          <a:p>
            <a:pPr lvl="1">
              <a:buNone/>
            </a:pPr>
            <a:r>
              <a:rPr lang="en-US" sz="2800" b="1" u="sng" dirty="0" smtClean="0"/>
              <a:t>1. Kublai </a:t>
            </a:r>
            <a:r>
              <a:rPr lang="en-US" sz="2800" b="1" u="sng" dirty="0"/>
              <a:t>Khan</a:t>
            </a:r>
            <a:r>
              <a:rPr lang="en-US" sz="2800" dirty="0"/>
              <a:t> (Genghis Khan’s grandson) conquered China and declared himself </a:t>
            </a:r>
            <a:r>
              <a:rPr lang="en-US" sz="2800" dirty="0" smtClean="0"/>
              <a:t>emperor</a:t>
            </a:r>
            <a:endParaRPr lang="en-US" sz="2800" dirty="0"/>
          </a:p>
        </p:txBody>
      </p:sp>
      <p:pic>
        <p:nvPicPr>
          <p:cNvPr id="22530" name="Picture 2" descr="http://wpmedia.o.canada.com/2014/11/kublaikhan_keyart_us1-e1416495938799.jpg?w=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1"/>
            <a:ext cx="6934200" cy="5105400"/>
          </a:xfrm>
          <a:prstGeom prst="rect">
            <a:avLst/>
          </a:prstGeom>
          <a:noFill/>
        </p:spPr>
      </p:pic>
      <p:pic>
        <p:nvPicPr>
          <p:cNvPr id="11270" name="Picture 6" descr="http://static.ddmcdn.com/gif/willow/history-of-asia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60" y="1752600"/>
            <a:ext cx="4329039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1.ibtimes.com/sites/www.ibtimes.com/files/styles/v2_article_large/public/2014/12/11/marco-polo.png?itok=EBiPwm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73531"/>
            <a:ext cx="9144000" cy="338446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324" y="0"/>
            <a:ext cx="9170324" cy="45259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800" dirty="0" smtClean="0"/>
              <a:t>2. Visited by the European explorer </a:t>
            </a:r>
            <a:r>
              <a:rPr lang="en-US" sz="2800" b="1" u="sng" dirty="0" smtClean="0"/>
              <a:t>Marco Polo</a:t>
            </a:r>
            <a:endParaRPr lang="en-US" sz="2800" dirty="0" smtClean="0"/>
          </a:p>
          <a:p>
            <a:pPr lvl="1">
              <a:buNone/>
            </a:pPr>
            <a:r>
              <a:rPr lang="en-US" sz="2800" dirty="0" smtClean="0"/>
              <a:t>3. Tried to invade Japan but defeated by typhoons</a:t>
            </a:r>
            <a:endParaRPr lang="en-US" sz="2800" dirty="0"/>
          </a:p>
        </p:txBody>
      </p:sp>
      <p:pic>
        <p:nvPicPr>
          <p:cNvPr id="18436" name="Picture 4" descr="http://www.biography.com/imported/images/Biography/Images/Profiles/P/Marco-Polo-9443861-1-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2285998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upload.wikimedia.org/wikipedia/commons/0/0c/Caravane_Marco_P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038600" cy="2667000"/>
          </a:xfrm>
          <a:prstGeom prst="rect">
            <a:avLst/>
          </a:prstGeom>
          <a:noFill/>
        </p:spPr>
      </p:pic>
      <p:pic>
        <p:nvPicPr>
          <p:cNvPr id="21512" name="Picture 8" descr="https://annoyzview.files.wordpress.com/2015/02/marco-polo-and-kublai-kh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5105400" cy="2391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 descr="http://i00.i.aliimg.com/wsphoto/v0/713764136/The-font-b-Great-b-font-font-b-Wave-b-font-Off-Kanagawa-by-Katsushika-Hokus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http://www.designer-daily.com/wp-content/uploads/2009/10/the-great-kanagawa-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6611" y="12469"/>
            <a:ext cx="9525000" cy="1143000"/>
          </a:xfrm>
        </p:spPr>
        <p:txBody>
          <a:bodyPr>
            <a:normAutofit/>
          </a:bodyPr>
          <a:lstStyle/>
          <a:p>
            <a:pPr lvl="0"/>
            <a:r>
              <a:rPr lang="en-US" sz="2800" b="1" u="sng" dirty="0" smtClean="0"/>
              <a:t>I. The Chinese Golden Age</a:t>
            </a:r>
            <a:r>
              <a:rPr lang="en-US" sz="2800" dirty="0" smtClean="0"/>
              <a:t> (618-1279 AD)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11" y="714934"/>
            <a:ext cx="9296400" cy="452596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A. Tang </a:t>
            </a:r>
            <a:r>
              <a:rPr lang="en-US" sz="3200" dirty="0">
                <a:effectLst/>
              </a:rPr>
              <a:t>restored a strong central government with bureaucracy after a period of disunity</a:t>
            </a:r>
          </a:p>
          <a:p>
            <a:pPr marL="457200" lvl="1" indent="0">
              <a:buNone/>
            </a:pPr>
            <a:r>
              <a:rPr lang="en-US" sz="3200" dirty="0" smtClean="0">
                <a:effectLst/>
              </a:rPr>
              <a:t>B. Buddhism </a:t>
            </a:r>
            <a:r>
              <a:rPr lang="en-US" sz="3200" dirty="0">
                <a:effectLst/>
              </a:rPr>
              <a:t>became the main religion</a:t>
            </a:r>
          </a:p>
          <a:p>
            <a:pPr lvl="1">
              <a:buNone/>
            </a:pPr>
            <a:endParaRPr lang="en-US" sz="1800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2743200"/>
            <a:ext cx="54829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upload.wikimedia.org/wikipedia/commons/thumb/e/ef/Wild_goose_pagoda_xian_china.jpg/640px-Wild_goose_pagoda_xian_ch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53" y="2743200"/>
            <a:ext cx="3044475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http://i.imgur.com/5cn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8156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 descr="http://i.imgur.com/Y89Uvh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6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://fc05.deviantart.net/fs71/i/2014/211/4/5/the_great_jaeger_off_kanagawa___pacific_rim_by_xandercomicsinc-d7sw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8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 smtClean="0"/>
              <a:t>IV. </a:t>
            </a:r>
            <a:r>
              <a:rPr lang="en-US" b="1" u="sng" dirty="0" smtClean="0"/>
              <a:t>Ming Dynasty</a:t>
            </a:r>
            <a:r>
              <a:rPr lang="en-US" dirty="0" smtClean="0"/>
              <a:t> (1368-1644)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63160"/>
            <a:ext cx="8763000" cy="45259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/>
              <a:t>A. </a:t>
            </a:r>
            <a:r>
              <a:rPr lang="en-US" sz="2800" dirty="0" smtClean="0"/>
              <a:t>Peasants </a:t>
            </a:r>
            <a:r>
              <a:rPr lang="en-US" sz="2800" dirty="0"/>
              <a:t>defeated the last of the Mongol armies and claimed the mandate of heaven</a:t>
            </a:r>
          </a:p>
          <a:p>
            <a:pPr lvl="0">
              <a:buNone/>
            </a:pPr>
            <a:r>
              <a:rPr lang="en-US" sz="2800" dirty="0" smtClean="0"/>
              <a:t>B. </a:t>
            </a:r>
            <a:r>
              <a:rPr lang="en-US" sz="2400" dirty="0" smtClean="0"/>
              <a:t>Restored </a:t>
            </a:r>
            <a:r>
              <a:rPr lang="en-US" sz="2400" dirty="0"/>
              <a:t>culture based on Confucianism and civil service</a:t>
            </a:r>
            <a:endParaRPr lang="en-US" sz="2800" dirty="0"/>
          </a:p>
          <a:p>
            <a:pPr lvl="0">
              <a:buNone/>
            </a:pPr>
            <a:endParaRPr lang="en-US" sz="1800" dirty="0"/>
          </a:p>
          <a:p>
            <a:pPr>
              <a:buNone/>
            </a:pPr>
            <a:endParaRPr lang="en-US" dirty="0"/>
          </a:p>
        </p:txBody>
      </p:sp>
      <p:pic>
        <p:nvPicPr>
          <p:cNvPr id="17410" name="Picture 2" descr="http://www.artsmia.org/art-of-asia/history/images/maps/china-ming-larg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7" y="2522761"/>
            <a:ext cx="4495800" cy="4335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mitchellteachers.org/WorldHistory/AncientChinaCurriculum/Images/DynasticRuleLessonPics/OfficialsComposingConfucianEssays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17" y="2545261"/>
            <a:ext cx="3604683" cy="4351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3867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C. Ruled from </a:t>
            </a:r>
            <a:r>
              <a:rPr lang="en-US" sz="2800" b="1" u="sng" dirty="0" smtClean="0"/>
              <a:t>Forbidden City</a:t>
            </a:r>
            <a:r>
              <a:rPr lang="en-US" sz="2800" dirty="0" smtClean="0"/>
              <a:t> complex in Beijing, Emperor became isolated from his people – WHY?!?!</a:t>
            </a:r>
            <a:endParaRPr lang="en-US" sz="2800" dirty="0"/>
          </a:p>
        </p:txBody>
      </p:sp>
      <p:pic>
        <p:nvPicPr>
          <p:cNvPr id="13314" name="Picture 2" descr="http://www.chinatouronline.com/upfile/2008/1742/20081209174219718781787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1219200"/>
            <a:ext cx="9160934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4" name="Picture 8" descr="http://www.lisasee.com/dreamsofjoy-inside/files/2011/06/the-forbidden-city-0021.jpg?w=298&amp;h=2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40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9/9f/Forbidden_City_Courty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9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alrahalah.com/wp-content/uploads/2010/09/voyages-of-zheng-he-map-06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637" y="3521626"/>
            <a:ext cx="4676384" cy="3336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" y="-23294"/>
            <a:ext cx="8915400" cy="4525963"/>
          </a:xfrm>
        </p:spPr>
        <p:txBody>
          <a:bodyPr/>
          <a:lstStyle/>
          <a:p>
            <a:pPr lvl="0"/>
            <a:r>
              <a:rPr lang="en-US" sz="3200" dirty="0" smtClean="0"/>
              <a:t>D. Foreign Relations</a:t>
            </a:r>
          </a:p>
          <a:p>
            <a:pPr lvl="1"/>
            <a:r>
              <a:rPr lang="en-US" sz="2800" dirty="0" smtClean="0"/>
              <a:t>1. Admiral </a:t>
            </a:r>
            <a:r>
              <a:rPr lang="en-US" sz="2800" dirty="0" err="1" smtClean="0"/>
              <a:t>Zheng</a:t>
            </a:r>
            <a:r>
              <a:rPr lang="en-US" sz="2800" dirty="0" smtClean="0"/>
              <a:t> He extended Ming influence by leading a huge fleet to collect tribute from around the Indian Ocean</a:t>
            </a:r>
          </a:p>
          <a:p>
            <a:pPr lvl="1"/>
            <a:r>
              <a:rPr lang="en-US" sz="2800" dirty="0" smtClean="0"/>
              <a:t>2. After, China became isolated but had limited trade with Europeans</a:t>
            </a:r>
          </a:p>
          <a:p>
            <a:endParaRPr lang="en-US" dirty="0"/>
          </a:p>
        </p:txBody>
      </p:sp>
      <p:pic>
        <p:nvPicPr>
          <p:cNvPr id="16386" name="Picture 2" descr="http://www.angelfire.com/hi5/interactive_learning/china/Scienceblog-Balanhai-Zheng_He_ship_compared_to_Columbus_rev1-Final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633" y="2895600"/>
            <a:ext cx="4683367" cy="3962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 descr="http://www.alrahalah.com/wp-content/uploads/2010/09/TreasureSh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39" y="22746"/>
            <a:ext cx="7765321" cy="1326321"/>
          </a:xfrm>
        </p:spPr>
        <p:txBody>
          <a:bodyPr>
            <a:normAutofit/>
          </a:bodyPr>
          <a:lstStyle/>
          <a:p>
            <a:r>
              <a:rPr lang="en-US" dirty="0"/>
              <a:t>V</a:t>
            </a:r>
            <a:r>
              <a:rPr lang="en-US" dirty="0" smtClean="0"/>
              <a:t>. </a:t>
            </a:r>
            <a:r>
              <a:rPr lang="en-US" b="1" u="sng" dirty="0" smtClean="0"/>
              <a:t>Qing Dynasty</a:t>
            </a:r>
            <a:r>
              <a:rPr lang="en-US" dirty="0" smtClean="0"/>
              <a:t> (1644-1911)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447799"/>
          </a:xfrm>
        </p:spPr>
        <p:txBody>
          <a:bodyPr>
            <a:normAutofit fontScale="92500"/>
          </a:bodyPr>
          <a:lstStyle/>
          <a:p>
            <a:pPr lvl="0" algn="ctr">
              <a:buNone/>
            </a:pPr>
            <a:r>
              <a:rPr lang="en-US" sz="2800" dirty="0" smtClean="0"/>
              <a:t>A. Manchu </a:t>
            </a:r>
            <a:r>
              <a:rPr lang="en-US" sz="2800" dirty="0"/>
              <a:t>(NE China) invaded and started a new dynasty</a:t>
            </a:r>
          </a:p>
          <a:p>
            <a:pPr lvl="0" algn="ctr">
              <a:buNone/>
            </a:pPr>
            <a:r>
              <a:rPr lang="en-US" sz="2800" dirty="0" smtClean="0"/>
              <a:t>B. Economy </a:t>
            </a:r>
            <a:r>
              <a:rPr lang="en-US" sz="2800" dirty="0"/>
              <a:t>prospered with export of tea </a:t>
            </a:r>
          </a:p>
          <a:p>
            <a:pPr algn="ctr">
              <a:buNone/>
            </a:pPr>
            <a:endParaRPr lang="en-US" sz="1600" dirty="0"/>
          </a:p>
        </p:txBody>
      </p:sp>
      <p:pic>
        <p:nvPicPr>
          <p:cNvPr id="7178" name="Picture 10" descr="http://www.zonu.com/images/0X0/2011-08-04-14255/The-Qing-Dynasty-in-18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199"/>
            <a:ext cx="6091075" cy="4495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red-luxury.com/wp-content/uploads/2010/09/chinese-tea-ar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3352800" cy="2514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upload.wikimedia.org/wikipedia/commons/7/78/IJA_troops_in_Manchu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724209"/>
            <a:ext cx="4038600" cy="224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3/38/Leshan_Buddha_Statue_View.JPG/800px-Leshan_Buddha_Statue_Vi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09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086600" cy="4525963"/>
          </a:xfrm>
        </p:spPr>
        <p:txBody>
          <a:bodyPr/>
          <a:lstStyle/>
          <a:p>
            <a:pPr lvl="0">
              <a:buNone/>
            </a:pPr>
            <a:r>
              <a:rPr lang="en-US" sz="2800" dirty="0" smtClean="0"/>
              <a:t>C. Chinese believed that their goods and culture were superior to Europeans</a:t>
            </a:r>
          </a:p>
          <a:p>
            <a:pPr lvl="0">
              <a:buNone/>
            </a:pPr>
            <a:r>
              <a:rPr lang="en-US" sz="2800" dirty="0" smtClean="0"/>
              <a:t>D. Isolation prevented them from keeping up with European advancements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9460" name="Picture 4" descr="http://cominganarchy.com/wordpress/wp-content/uploads/2008/07/china-island-400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296"/>
          <a:stretch/>
        </p:blipFill>
        <p:spPr bwMode="auto">
          <a:xfrm>
            <a:off x="-1" y="2438400"/>
            <a:ext cx="5116775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://www.ibiblio.org/chineseart/contents/cult/img/c02s02i13.jpg"/>
          <p:cNvSpPr>
            <a:spLocks noChangeAspect="1" noChangeArrowheads="1"/>
          </p:cNvSpPr>
          <p:nvPr/>
        </p:nvSpPr>
        <p:spPr bwMode="auto">
          <a:xfrm>
            <a:off x="155575" y="-388938"/>
            <a:ext cx="800100" cy="819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http://www.theepochtimes.com/n2/images/stories/large/2013/01/26/Chinese-Painting-for-Chengyu-Benevolent-Has-No-Enemy-PhotosCom-135366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816465"/>
            <a:ext cx="3276600" cy="2064152"/>
          </a:xfrm>
          <a:prstGeom prst="rect">
            <a:avLst/>
          </a:prstGeom>
          <a:noFill/>
        </p:spPr>
      </p:pic>
      <p:pic>
        <p:nvPicPr>
          <p:cNvPr id="8194" name="Picture 2" descr="http://internetcafedevotions.com/wp-content/uploads/2011/01/to-use-in-feb.-internet-caf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642" y="3865150"/>
            <a:ext cx="4456816" cy="2988694"/>
          </a:xfrm>
          <a:prstGeom prst="rect">
            <a:avLst/>
          </a:prstGeom>
          <a:noFill/>
        </p:spPr>
      </p:pic>
      <p:pic>
        <p:nvPicPr>
          <p:cNvPr id="14338" name="Picture 2" descr="http://i.huffpost.com/gen/1485913/images/o-MADE-IN-CHINA-facebo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52400"/>
            <a:ext cx="228600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https://www.youtube.com/watch?v=szxPar0BcMo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65321" cy="1326321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Closure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65322" cy="45720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200" dirty="0" smtClean="0"/>
              <a:t>1. Read the article that you picked up as you came into the room.</a:t>
            </a:r>
          </a:p>
          <a:p>
            <a:pPr marL="457200" indent="-457200">
              <a:buNone/>
            </a:pPr>
            <a:endParaRPr lang="en-US" sz="3200" dirty="0" smtClean="0"/>
          </a:p>
          <a:p>
            <a:pPr marL="457200" indent="-457200">
              <a:buNone/>
            </a:pPr>
            <a:r>
              <a:rPr lang="en-US" sz="3200" dirty="0" smtClean="0"/>
              <a:t>2. Answer the questions in your notebook under the heading </a:t>
            </a:r>
          </a:p>
          <a:p>
            <a:pPr marL="914400" lvl="1" indent="-457200">
              <a:buNone/>
            </a:pPr>
            <a:r>
              <a:rPr lang="en-US" sz="2800" dirty="0" smtClean="0"/>
              <a:t>“Ming/America Comparison Closure”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7765321" cy="132632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JAPAN!!!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65321" cy="132632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Warm Up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763000" cy="4724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dirty="0" smtClean="0"/>
              <a:t>1.  What was a common goal of conquest and exploration?</a:t>
            </a:r>
          </a:p>
          <a:p>
            <a:pPr>
              <a:buNone/>
            </a:pPr>
            <a:r>
              <a:rPr lang="en-US" sz="3200" dirty="0" smtClean="0"/>
              <a:t>2. Why were the Janissaries so successful at the enlargement and management of the Ottoman Empire?</a:t>
            </a:r>
          </a:p>
          <a:p>
            <a:pPr>
              <a:buNone/>
            </a:pPr>
            <a:r>
              <a:rPr lang="en-US" sz="3200" dirty="0" smtClean="0"/>
              <a:t>3. Why did Ming and Qing Emperors feel that it was a “smart move” to isolate China from the rest of the Western World?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765321" cy="132632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Test Discussion…..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81400" cy="1143000"/>
          </a:xfrm>
        </p:spPr>
        <p:txBody>
          <a:bodyPr/>
          <a:lstStyle/>
          <a:p>
            <a:r>
              <a:rPr lang="en-US" dirty="0" smtClean="0"/>
              <a:t>I. Geography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3400" y="423323"/>
            <a:ext cx="4114800" cy="4525963"/>
          </a:xfrm>
        </p:spPr>
        <p:txBody>
          <a:bodyPr>
            <a:normAutofit/>
          </a:bodyPr>
          <a:lstStyle/>
          <a:p>
            <a:pPr lvl="0" algn="ctr"/>
            <a:endParaRPr lang="en-US" sz="2400" dirty="0"/>
          </a:p>
          <a:p>
            <a:pPr marL="971550" lvl="1" indent="-514350">
              <a:buAutoNum type="alphaUcPeriod"/>
            </a:pPr>
            <a:r>
              <a:rPr lang="en-US" sz="2400" dirty="0" smtClean="0"/>
              <a:t>4000 </a:t>
            </a:r>
            <a:r>
              <a:rPr lang="en-US" sz="2400" dirty="0"/>
              <a:t>mountainous islands make up Japan’s </a:t>
            </a:r>
            <a:r>
              <a:rPr lang="en-US" sz="2400" b="1" u="sng" dirty="0"/>
              <a:t>archipelago</a:t>
            </a:r>
            <a:r>
              <a:rPr lang="en-US" sz="2400" dirty="0"/>
              <a:t>- a chain of </a:t>
            </a:r>
            <a:r>
              <a:rPr lang="en-US" sz="2400" dirty="0" smtClean="0"/>
              <a:t>islands</a:t>
            </a:r>
          </a:p>
          <a:p>
            <a:pPr marL="971550" lvl="1" indent="-514350">
              <a:buAutoNum type="alphaUcPeriod"/>
            </a:pPr>
            <a:r>
              <a:rPr lang="en-US" sz="2400" dirty="0" smtClean="0"/>
              <a:t>Isolated </a:t>
            </a:r>
            <a:r>
              <a:rPr lang="en-US" sz="2400" dirty="0"/>
              <a:t>but culture diffused from China through Korea 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7172" name="Picture 4" descr="http://www.lonelyplanet.com/maps/asia/japan/map_of_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5638800" cy="4235150"/>
          </a:xfrm>
          <a:prstGeom prst="rect">
            <a:avLst/>
          </a:prstGeom>
          <a:noFill/>
        </p:spPr>
      </p:pic>
      <p:pic>
        <p:nvPicPr>
          <p:cNvPr id="7174" name="Picture 6" descr="File:FujiSunriseKawaguchiko2025WP.jpg"/>
          <p:cNvPicPr>
            <a:picLocks noChangeAspect="1" noChangeArrowheads="1"/>
          </p:cNvPicPr>
          <p:nvPr/>
        </p:nvPicPr>
        <p:blipFill>
          <a:blip r:embed="rId3" cstate="print"/>
          <a:srcRect t="14947" b="27517"/>
          <a:stretch>
            <a:fillRect/>
          </a:stretch>
        </p:blipFill>
        <p:spPr bwMode="auto">
          <a:xfrm>
            <a:off x="0" y="4267200"/>
            <a:ext cx="91440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://www.lonelyplanet.com/maps/asia/philippines/map_of_philipp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3946921" cy="3733799"/>
          </a:xfrm>
          <a:prstGeom prst="rect">
            <a:avLst/>
          </a:prstGeom>
          <a:noFill/>
        </p:spPr>
      </p:pic>
      <p:pic>
        <p:nvPicPr>
          <p:cNvPr id="38914" name="Picture 2" descr="File:UnalaskaAlas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17151"/>
            <a:ext cx="5562600" cy="3740849"/>
          </a:xfrm>
          <a:prstGeom prst="rect">
            <a:avLst/>
          </a:prstGeom>
          <a:noFill/>
        </p:spPr>
      </p:pic>
      <p:sp>
        <p:nvSpPr>
          <p:cNvPr id="38916" name="AutoShape 4" descr="data:image/jpeg;base64,/9j/4AAQSkZJRgABAQAAAQABAAD/2wCEAAkGBhQSEBQUExQQFRAUEA8PFBQVFxQQEA8QFBAVFBQUFBIXHCYeFxkjGRQUHy8gIycpLCwsFR4xNTAqNSYrLCkBCQoKDgwOGg8PGiokHyQpKSwsLCwsKSwpLCwsLCwsKSwpKSwsLCwsKSwsLCwpLCwpKSwsKSwsLCwsLCwpLCkpKf/AABEIALQBGAMBIgACEQEDEQH/xAAcAAABBQEBAQAAAAAAAAAAAAAEAAECAwUGBwj/xAA8EAABAwEFBQUHAwMEAwEAAAABAAIRAwQFEiExE0FRYYEGInGRoRQyQlKx0fAHweEjYoIVU6LxFnKSF//EABkBAAMBAQEAAAAAAAAAAAAAAAECAwAEBf/EACwRAAICAQMEAgEDBAMAAAAAAAABAhEDEiExBBNBUSJhFDKRoUJScfAFIzP/2gAMAwEAAhEDEQA/APQ6Npk5NnjvVrKYOYMcuCEsdpDU760neuzRvsceva2Hi0xl0UQUGxyuD0dFG12EhykHIYOUmuSuIdQdhO47lDEVZZKk6q51POVLVTorVq0DYkg5Sq1+WSdlqDRkE1uuBaQm8Z0SJ3qBtU7goitksk2a0gxtQQOKZ9Q+iDxosPGGAlcaGUrIbUq5oQb4G9TbXygdSi42thVOmEvfknoHLx9FCznKToqH2iDlol0+BnLywivTAGSppRvkKl9WdVDGqKLom5KwnCOIUXGN6pxKylRLlqrkF3whsSWJVOMFNiT6RbouxJsar+ibEjQLLcaWJRNMxMZKGNANssxJY1SXpYkaBqLcSYuVWNMXrUHUWFyrc5RLlAvR0m1CqOSVT3J1tINRCw3Y4u74IEHzU6t3OaY1C1zXCoq1gVJZZN2WeKKVAlKgW85ChWpxnoOHBXVraGzvP0QheXHMwOcqkb5ZKWlbIuo0yeCvp0M88whWvDdHNPT+FN9qI0cD4CEWm3sBNLk1WQNIV2IFYftrlZTt5Ck8TKLMjWeBEIcUsozQrbcSdYCINbhiPUfRDTKOxnNPcerZRuKoLTyTlzomMuJn91SbSeXkFSKZJyXhFoYmxKsVTxKsz4JqA5PwhAqYeYI4qsOTo1Yncos25iE9AtnvfwqxXI4Je0ng1BwYe6H1azHDdy5IargAyOap9o/tHqm27flHmljjaHea+UTZaYECPur6VuG8ZqkMaY7pz5zHikaLJjvcBEGUGk/AVOSHqWoZwB4lUCoiHXfzVfsXBzeuSKlHwCSl5EbTlCiHzGQyUnWB/I9VVsnDceiPx8AuXkIGNwymAqXE7wq3VXDXF6qJqnmmSM5WFWeyF/IaTz8FXWs7m6jrqFZRvGBEZJqt4z/KT53xsP8ACudwfEpspEiRCqJHVR250VKfgndciJUXFRLlP2sjh5JqYE/ZS5ySrqVJKS1AszxeLjvVjKjnfMfND0La1nusbPFwn6q516PI96BwHdHoraPSIdy/IVToP1jzRDg46uaOqydqTvJSbUQcAqb8GsLON9RnqpCg3/cb5FZjXSrrM3EYlK4/YU29jRbZB/uM9VP2Pg+n5lSs9mDB8xOvLwSfQAMxCjr35LqDS8FZsR3OYf8AJIWN/D1EKsVhjkZI723mi3JcAjp31MGNPD7wd0iFBxG6fT7ow1QeHXNVVK2e6PAIJsMqXBS2rCsFqdxKg6vyb5BWU3F0AjLw0TNeWIppukaVipY2ySc/IK193d0gEzz3KVB0ABENqLilJ3sd6xxqqOdrMLXEHUJRGhB9PrC6GpTB1AKyLTdzW5lxbJ4AhXjlshPFp3KXMPzMP+QQ7nQlVDRo8HoQhcSvFWc0pJGlRaSMnsHImCrG2V4zBafM/ssguTCot237BrN0ufGcev2QlomcyzzWaaqbaIxx0aU2+QwWgjf5Eq2neLh8R8/us3aqdOtHBUcUyV1wawvYxmAfEfZO23N3t8lme0clIVPFTeKIVlmaTnUncR+ck3sDT7rkARlP2lKla8KXt0viwrI7+SCn3c4bwh3WZ43FXU7z4qf+qt4FL/2IqnCX0ZziRrKrdUWjUt7TuQlpqMOg8k8ZN8oDSXDBXOSVTyNydVonqMizOB950LVs1Ghvf6gLmmVVa2qrSg5eSUWl4OrFOzfN/wAv4U2+yj4j0P8AC5QVlMVlLsv+5lNdeDqdtZRvf6/ZM+22bg89SFzIqqW0Q7C9sbufSOlF70xoH+aTr5Zwd1IXOB6kHrdmIVkkbXtzPkP/ANFSbebRoxvmVjB6to5kDSUXBCp78GuL24NZ5Sn/ANZfuDB/iFO7rsbmX555Qe7C0Kd20mj3Z5nMrnlKC8HTHE2ZZvepx9AjbttRfOJzieG4dE7bnZMydZjqtCnSa2cMCfJTnOFUkUhiadskK0ZK5lZZlsqhvenQIez3uHGFPttqyvcSdHQNrKFooteIcJGvVANtXNJ1uEaiUig09htSfJlW+ykPOEHD+SgDUWk++ZcRkNczvWTaLTnozoAfKV3wcuGjz8qjyi8VXRkT0JTGo7+71Q1O1lpkZHkACnqW1x+Jx6lUqVkriWl53ym2iGNSUg5PQmoKFRSFRDB3h5qTfzehRtSCBWKW1SpWKo7RjvIgeqJFyVN8N8SEjlFeRvk/ALtEtojRdTR77x0/6TGxUfnd+dENa8WK2ly1+4HtU21RvslH53+ScWWh87/Io6vp/sJ3I+0AmqoGotL2GiTAc4nyUzcrf7ltaXJlkT4ZiuqpLXNyM4uTod2I9nnjKiuFRAserQ9drQoYKikKqED1MPS0YLbVVtJ8nPRAtqIiiCdBPhml2DRs0rMyJndvzn85KdK7HPggBrepPioWe0NAyY6ZG4lXC9YEQ7TVw9VzNyXB1JRfIHXpYHEH/tSo1cwBxCGr1JM/woY4/IVqtEXszo6trDSII571ey/mgQuY26bbqXZT5K99rg1ql8PxEgnNN/rL51WQayW1VO1H0TeWXs0615udr4KhtYjMITbKO2TKKRNyb3Zo+3O4lRdaSdSgdsltEdKBqYWaqY1ENtE20RSBYTtEjVQu1T7REBp2WtSHv4j9PRa1nvKyj4GzzDlyuNLaKUsKny2PGenhI7dnaCzjRrPI/ZWjtLR3Yfp+y4PaJ8aj+HB+WP8AkTO8fftndmXGeRcPoQk6+qB+PzXCY1ZSYXaAnfkJyW/FivLB3W/COsrVbO7PatHn9lCn7Pvqz4SPoFn0Ozb3NBLgCYyIOQ5rfsV0BmZDMUQSBAjwSSmoqlJhj0mp24oBNayj4z/y+yTKtmJyLzyAcf2UrfcTXvmcIjMNAE8/FXXbYW0mkTJJmd6V5FptN2OujWqmlRU69aFIkAODvAgqqp2np7muK0KthY/MtB3aLn70uHCZpmSTkyN2+EIdub+VjSwSgvil+wTU7WDcz9v3SWBVu2qJljhAnokujs4v9ZLVP1/By9lZjcGiJJAz0Hiupd2bDKBe0GtVBAwZiBvdgbmfCVqV+xVAs7oLXgZOBOZjfxXGVLyr0XuYXmWktzz0yyncmc3m/wDN1RRw7f60Estb2Ph9INAJkYA0tJjXEJMcDxUq9tYXQACTMmcDSYiTrA0nrnwqZfVoc2Rm3flp0VD+0VYn3s9+WaXszfo3cii62WVzTH9HxpuDvMqFKzuO6POfQIc3zVPxu9FA3jUOr3ecfRUWGdbtCucfCNilYH7pHMw0eZIRtFmH37SG8muLzHoB5lcubQTqSfEkqTay347fLB3K4R1VqvemTlnkAf7iBE7hz6rNrW2dMvzgsrbpbZUhhUOBZTcuQ/bJbZAiopbRV0iBu1T7VBl6W0QoAZtUtqgxUU21FqAFCqpCohNqpCshRgvGmL0LtU+0WowRjSxofaJbRajBGNLGh9omxrUBhONOKiFxpCojQDQsj2l4xe7vXY3ZaaTRPdEwI35LgBUV9K0EHVQy4ta5L4smjwepU7S0qTqq4Gx9oXN5oqp2oJ0yC4H00rO9dTGtzpLwqtwmXRlrwXKPvGqCYJI5ZiEBbLyc85uMLpLhDGsynOCZ3+Cvo7Ube5Fz7sqWxGx9pAAA/XeefgtSy3nTfmCFMWRjs8LJ4kAlUVrEAZaGk+ELnbg+FRdKa5dhVeuMJII08Ulz980jhxAkGN2nUJJo4k1diSytOqNp9oG5cfe12tq1cRMEmDGcgCM+BWMO2Tzlu9VfYL0cO84GDwjvTzV4YZ49xZ5Yz2Olu2xU6dPCxuuZnOTpqU1uuWk6i4YGyAS0DukEDcRvWX/5QAcIb5EKVTtI2mO9MHPi6UNGS7DrhVHJ2ugWOgiJzA4CVQXoztFeLatXEyIwiTxOpWXtF6ULatnFJU9gjGpNchtopComFCcamHoQVFIVFjBbX5rSslnbBJLZ0jlOcLEFRSFdK1YUb14WxvugNIERoCfGEA5rnguDThHDQfdAuryrH3g8tw4jh4aBKoUtjN2T2ifaoTGn2iegBgqJxUQgenD1qFDNqnxoVrkfZborP92m6OfdHqklJLlhSb4Kw9PjWvQ7G2h2oaB1+yPpdgah1qNHg0n91B9RiXkbRL0c1iTY12LP09G+o7oAEQz9Pmb3P9Ej6vEvI3akcLjThy70dhaQ3E65yRHBWM7G0flGXM/ZL+Zj+w9mR5/iUmPXff8AjFEGBSnmYhI3NRGjGdRl9Ur6yPpm7TOEFVW0KxB0nkRIXoAutm5jUjYgB7rPL7pH1ifgPZ+zhXydKcdD6K+zXo+kAC05cQVt3heVOkDIxO5aT01XLW3tE98gBrRy16lVxuWRfp2Ffxez3OnsXagkd4QFbV7SNDhn3f3XAG0JG0Kj6WNjLPPg6y8b5LtMOHkZM+CS5RtrhMmWFLahXkk9zBpV4RZvJ5GpWS2orBUXRszGkLZAVdS1F2qCFRLaI7ACdokKiG2ifGiYJ2icPQ2NSxrGCNopbRC404qI0AK2qcVEKHp8aBgrapY0PiTh6agMIDlIOQ2NS2i1AsIDlMPQwqJ9ohQDuey1gZhDiAXETK7Sg1rRlHjvXkdjv6pTAAIgbj/C1aHbuo34W+ZXl9R0uSc3JF8WVRjTR6g2rO6fQK51qc0ZMBynIxnnu/NV5kP1HrfKOp/hP/8Ao1aZLWcOfnC5vwcvoqs8UelMtzie81jRxLiYHQR6rNv19qcZsj6LmZDCMO0B0Ob8iJ4Ljaf6kP8Aib6hEs/UYb2O/OqX8PNF3Q/5MGqLbTar0bkduBxbTa7yLRmsx9526SC+1T/kN+8Rl1haR/UWmWkFj4POPUZq4/qgwfDV88lRYsq/oFeSD8sx9va6num2udDgc6gEmYLY138ldZuztufB/rMBymrUc1xOshuTtOSsr/qe6IYxxz+NxOU7o0WLbu3NoqfEGD+3I+arHBmfhIV5Ma9s711Y0aTA6oC8Nh7jLQXcYdr6TyXPXj2vaGQ04nmZOgBn6Liq1ue/3nOPiSVTtF0Y+jjH9W5FzbexoVrc5zpJzVLnyhdokHrsSS4J0EY0xcqw5PKJh8SSLstz1amjYHE5BJI5xXkFnIBymHoYOUsaCZYJxpY1QHp5TALw5PjQ+JSxI2YvxJ8aoDk+JEBfjThyHxKWJGwF+JOHqjEnxIgoJxpxUQwenxogoJxpw5DB6mHIGLw5SD1QCrAZ8fqsbYsxJYkTZ7uqOGTHRxggeZyW3Q7BWt7cQptwnTvNJPg1pJKjLLCP6mhoxcuEc4Hp8a3n9kHNE1KjGDTOdd4zhEXX2VoVXljrTD8LnNDWB2PC0uIBLhnAMceKR9TjSuwRWp6UczjSxrobVctBuTW20kSCXinQYDE6kHcJ6IJtkpBoLm7nExVBeDoJbhgZkeqT8uH2U7MjKL0sS1bLUssf1KNc5gEtrMI5x3QCukubstYbUS2k+0BwZjh3kYcBhMH8KEushHd2NHBJ8HC4ksS76v8ApnTByrPGuRAn6LKtnYTDpWEwDBAOvMFaPWYn5/gDxSRy2JLGjbwuGrSEkBzfmbn6arLxrqjOMlaZNpovxpw5DYkbc9dgrsNQSzEJ3jlI4It0rAadzdn61ocAxpidd3Tiurbc9lseVeo3axJaP6tQeIaCG9V0dHtUMADMER8OEADdloqjezHd7DQxmMyxhPnrovCy9VlyOuEdkcWOPO7AbDe1leRgNYzOlJ7yM9ThackyOPaM6SWx8pDmecD6JLmuQ9R9Hz9KlKpDlMOXvJnPRZKlKqBUpTpiUTxJwVXKeU1gLMScOVUp8SawUWYk4cq5SlazFuJSxKmUpWMX4k4cqZSxLGLw9XWemXuDWjvEwEHiRNithpva4bjPjxC3+BZcbHaXR2Ja4TUcTpk3ug8p1XZXd2doUh7oHgM+r9Vz9wX5TqNyPCeLTzC6yx2prssp8depXgdRkyuTU2dkIw0pxCLssW0ksawU2vIPdxOqRBhsn1K5e0dtn4302YKDQ50YmGpWL/d+KQ3hkMvRdtdVfZtNPIRiLYEDUmP3krNvS47LVJqPoUnEzJDn0nF2+cORK5FLf5KzpWlLZ7nGGk2s9zqxqOrEvYX1SHsDg1zsUd3AIwxkRPRV2m9aVEf0iDLCzuFjHNzgY3NGYLZynec9Vtt7JWFz8212tw6bTLEP8CR5gK91wWKmMApVCQ7aB5qnFEDI4R7uWkbzxVVmi/Znt6OMve+ds0BrXMiGmXmoC0CANAG+vSFmsu+o4gNY5xcJbAJxAGJHHSMl6L7NS0FOztH/AKtdG/N1QOP0RRtb2twkltODDWgNw8S1rIlu+MpTLNLwiTSbts5SyXHbtlsjRZsnGcNbAIJgzrjGa6fs/crrHTcC4Oc7CJg4WNGeBgJ4kycpgZZJmUnkSJaJIO0LmCOLREx91LbU2Z43GBpJwg7xicg7fJtfovr1S7MSBxjCFkXhUgRiz4CCepSt/aIQRIA4DPrMQFyt5domicOs8cRV8WNy4RCW3Lo1q1pa1ve1P5K4q98O0JbAnMgaKNrvZzuM7zOZWe58r1cGF492QlLU9iYenLlSXKONdNgaD6N6VG6OMeatHaGrx+v3WUXqJcpSjF+BkmaT78qmRiMfnFOsovTJah6Q9fYICpAqoFSBUkyrRYCpAqsFPKomI0WSnlQlOCmsWiUp5UZSlEFEpTqEp5Ws1EpTyoSlKNgonKeVCUpWsFFmJOHKsFKU1goJoWpzDLSQeIyK6a5+2TmwKuY+bf1C5EFOHJJ445FUkbdbo9nuntcx/uvByzaTmeETojDbw7FIcJ7wwwQDG46arxBlcgyCQeSOo3/WbpUf5yuCXQK/g/3Kd1+UeyiuzPOo4RAnCI5yADKqq3jRDQCMogy71yOq8kf2ntB1qOQ7r0qHV7kq/wCPl7Q3e+mesv7S0WHExtMGImAXYd4nhOaAtfbgDPECcxOQIy3GV5g62uPxO8yqtqqx6BLmQryv0dva+20iASepP1yWNau073/yZ9Fz5qJEldMemxR3qxHOcvIZXvBztXGOAyCHNRUkppV7S4E0FpemxKuUsSVyGSHLkxemJUZSWURLEolyiSokpWxqJFySqLklOxymU4KSSRDMmFIJJKiFY8p0kk4g4TpJJjCSSSWFEnCSSKMOkkkiAUpwUkljDpSkksKOkUkljDJSkksYUpSkksYkzVX2g5BJJYIOkkksAYlJJJKFDFRKSSDHREqBSSU2OiDikkkp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AutoShape 6" descr="data:image/jpeg;base64,/9j/4AAQSkZJRgABAQAAAQABAAD/2wCEAAkGBhQSEBQUExQQFRAUEA8PFBQVFxQQEA8QFBAVFBQUFBIXHCYeFxkjGRQUHy8gIycpLCwsFR4xNTAqNSYrLCkBCQoKDgwOGg8PGiokHyQpKSwsLCwsKSwpLCwsLCwsKSwpKSwsLCwsKSwsLCwpLCwpKSwsKSwsLCwsLCwpLCkpKf/AABEIALQBGAMBIgACEQEDEQH/xAAcAAABBQEBAQAAAAAAAAAAAAAEAAECAwUGBwj/xAA8EAABAwEFBQUHAwMEAwEAAAABAAIRAwQFEiExE0FRYYEGInGRoRQyQlKx0fAHweEjYoIVU6LxFnKSF//EABkBAAMBAQEAAAAAAAAAAAAAAAECAwAEBf/EACwRAAICAQMEAgEDBAMAAAAAAAABAhEDEiExBBNBUSJhFDKRoUJScfAFIzP/2gAMAwEAAhEDEQA/APQ6Npk5NnjvVrKYOYMcuCEsdpDU760neuzRvsceva2Hi0xl0UQUGxyuD0dFG12EhykHIYOUmuSuIdQdhO47lDEVZZKk6q51POVLVTorVq0DYkg5Sq1+WSdlqDRkE1uuBaQm8Z0SJ3qBtU7goitksk2a0gxtQQOKZ9Q+iDxosPGGAlcaGUrIbUq5oQb4G9TbXygdSi42thVOmEvfknoHLx9FCznKToqH2iDlol0+BnLywivTAGSppRvkKl9WdVDGqKLom5KwnCOIUXGN6pxKylRLlqrkF3whsSWJVOMFNiT6RbouxJsar+ibEjQLLcaWJRNMxMZKGNANssxJY1SXpYkaBqLcSYuVWNMXrUHUWFyrc5RLlAvR0m1CqOSVT3J1tINRCw3Y4u74IEHzU6t3OaY1C1zXCoq1gVJZZN2WeKKVAlKgW85ChWpxnoOHBXVraGzvP0QheXHMwOcqkb5ZKWlbIuo0yeCvp0M88whWvDdHNPT+FN9qI0cD4CEWm3sBNLk1WQNIV2IFYftrlZTt5Ck8TKLMjWeBEIcUsozQrbcSdYCINbhiPUfRDTKOxnNPcerZRuKoLTyTlzomMuJn91SbSeXkFSKZJyXhFoYmxKsVTxKsz4JqA5PwhAqYeYI4qsOTo1Yncos25iE9AtnvfwqxXI4Je0ng1BwYe6H1azHDdy5IargAyOap9o/tHqm27flHmljjaHea+UTZaYECPur6VuG8ZqkMaY7pz5zHikaLJjvcBEGUGk/AVOSHqWoZwB4lUCoiHXfzVfsXBzeuSKlHwCSl5EbTlCiHzGQyUnWB/I9VVsnDceiPx8AuXkIGNwymAqXE7wq3VXDXF6qJqnmmSM5WFWeyF/IaTz8FXWs7m6jrqFZRvGBEZJqt4z/KT53xsP8ACudwfEpspEiRCqJHVR250VKfgndciJUXFRLlP2sjh5JqYE/ZS5ySrqVJKS1AszxeLjvVjKjnfMfND0La1nusbPFwn6q516PI96BwHdHoraPSIdy/IVToP1jzRDg46uaOqydqTvJSbUQcAqb8GsLON9RnqpCg3/cb5FZjXSrrM3EYlK4/YU29jRbZB/uM9VP2Pg+n5lSs9mDB8xOvLwSfQAMxCjr35LqDS8FZsR3OYf8AJIWN/D1EKsVhjkZI723mi3JcAjp31MGNPD7wd0iFBxG6fT7ow1QeHXNVVK2e6PAIJsMqXBS2rCsFqdxKg6vyb5BWU3F0AjLw0TNeWIppukaVipY2ySc/IK193d0gEzz3KVB0ABENqLilJ3sd6xxqqOdrMLXEHUJRGhB9PrC6GpTB1AKyLTdzW5lxbJ4AhXjlshPFp3KXMPzMP+QQ7nQlVDRo8HoQhcSvFWc0pJGlRaSMnsHImCrG2V4zBafM/ssguTCot237BrN0ufGcev2QlomcyzzWaaqbaIxx0aU2+QwWgjf5Eq2neLh8R8/us3aqdOtHBUcUyV1wawvYxmAfEfZO23N3t8lme0clIVPFTeKIVlmaTnUncR+ck3sDT7rkARlP2lKla8KXt0viwrI7+SCn3c4bwh3WZ43FXU7z4qf+qt4FL/2IqnCX0ZziRrKrdUWjUt7TuQlpqMOg8k8ZN8oDSXDBXOSVTyNydVonqMizOB950LVs1Ghvf6gLmmVVa2qrSg5eSUWl4OrFOzfN/wAv4U2+yj4j0P8AC5QVlMVlLsv+5lNdeDqdtZRvf6/ZM+22bg89SFzIqqW0Q7C9sbufSOlF70xoH+aTr5Zwd1IXOB6kHrdmIVkkbXtzPkP/ANFSbebRoxvmVjB6to5kDSUXBCp78GuL24NZ5Sn/ANZfuDB/iFO7rsbmX555Qe7C0Kd20mj3Z5nMrnlKC8HTHE2ZZvepx9AjbttRfOJzieG4dE7bnZMydZjqtCnSa2cMCfJTnOFUkUhiadskK0ZK5lZZlsqhvenQIez3uHGFPttqyvcSdHQNrKFooteIcJGvVANtXNJ1uEaiUig09htSfJlW+ykPOEHD+SgDUWk++ZcRkNczvWTaLTnozoAfKV3wcuGjz8qjyi8VXRkT0JTGo7+71Q1O1lpkZHkACnqW1x+Jx6lUqVkriWl53ym2iGNSUg5PQmoKFRSFRDB3h5qTfzehRtSCBWKW1SpWKo7RjvIgeqJFyVN8N8SEjlFeRvk/ALtEtojRdTR77x0/6TGxUfnd+dENa8WK2ly1+4HtU21RvslH53+ScWWh87/Io6vp/sJ3I+0AmqoGotL2GiTAc4nyUzcrf7ltaXJlkT4ZiuqpLXNyM4uTod2I9nnjKiuFRAserQ9drQoYKikKqED1MPS0YLbVVtJ8nPRAtqIiiCdBPhml2DRs0rMyJndvzn85KdK7HPggBrepPioWe0NAyY6ZG4lXC9YEQ7TVw9VzNyXB1JRfIHXpYHEH/tSo1cwBxCGr1JM/woY4/IVqtEXszo6trDSII571ey/mgQuY26bbqXZT5K99rg1ql8PxEgnNN/rL51WQayW1VO1H0TeWXs0615udr4KhtYjMITbKO2TKKRNyb3Zo+3O4lRdaSdSgdsltEdKBqYWaqY1ENtE20RSBYTtEjVQu1T7REBp2WtSHv4j9PRa1nvKyj4GzzDlyuNLaKUsKny2PGenhI7dnaCzjRrPI/ZWjtLR3Yfp+y4PaJ8aj+HB+WP8AkTO8fftndmXGeRcPoQk6+qB+PzXCY1ZSYXaAnfkJyW/FivLB3W/COsrVbO7PatHn9lCn7Pvqz4SPoFn0Ozb3NBLgCYyIOQ5rfsV0BmZDMUQSBAjwSSmoqlJhj0mp24oBNayj4z/y+yTKtmJyLzyAcf2UrfcTXvmcIjMNAE8/FXXbYW0mkTJJmd6V5FptN2OujWqmlRU69aFIkAODvAgqqp2np7muK0KthY/MtB3aLn70uHCZpmSTkyN2+EIdub+VjSwSgvil+wTU7WDcz9v3SWBVu2qJljhAnokujs4v9ZLVP1/By9lZjcGiJJAz0Hiupd2bDKBe0GtVBAwZiBvdgbmfCVqV+xVAs7oLXgZOBOZjfxXGVLyr0XuYXmWktzz0yyncmc3m/wDN1RRw7f60Estb2Ph9INAJkYA0tJjXEJMcDxUq9tYXQACTMmcDSYiTrA0nrnwqZfVoc2Rm3flp0VD+0VYn3s9+WaXszfo3cii62WVzTH9HxpuDvMqFKzuO6POfQIc3zVPxu9FA3jUOr3ecfRUWGdbtCucfCNilYH7pHMw0eZIRtFmH37SG8muLzHoB5lcubQTqSfEkqTay347fLB3K4R1VqvemTlnkAf7iBE7hz6rNrW2dMvzgsrbpbZUhhUOBZTcuQ/bJbZAiopbRV0iBu1T7VBl6W0QoAZtUtqgxUU21FqAFCqpCohNqpCshRgvGmL0LtU+0WowRjSxofaJbRajBGNLGh9omxrUBhONOKiFxpCojQDQsj2l4xe7vXY3ZaaTRPdEwI35LgBUV9K0EHVQy4ta5L4smjwepU7S0qTqq4Gx9oXN5oqp2oJ0yC4H00rO9dTGtzpLwqtwmXRlrwXKPvGqCYJI5ZiEBbLyc85uMLpLhDGsynOCZ3+Cvo7Ube5Fz7sqWxGx9pAAA/XeefgtSy3nTfmCFMWRjs8LJ4kAlUVrEAZaGk+ELnbg+FRdKa5dhVeuMJII08Ulz980jhxAkGN2nUJJo4k1diSytOqNp9oG5cfe12tq1cRMEmDGcgCM+BWMO2Tzlu9VfYL0cO84GDwjvTzV4YZ49xZ5Yz2Olu2xU6dPCxuuZnOTpqU1uuWk6i4YGyAS0DukEDcRvWX/5QAcIb5EKVTtI2mO9MHPi6UNGS7DrhVHJ2ugWOgiJzA4CVQXoztFeLatXEyIwiTxOpWXtF6ULatnFJU9gjGpNchtopComFCcamHoQVFIVFjBbX5rSslnbBJLZ0jlOcLEFRSFdK1YUb14WxvugNIERoCfGEA5rnguDThHDQfdAuryrH3g8tw4jh4aBKoUtjN2T2ifaoTGn2iegBgqJxUQgenD1qFDNqnxoVrkfZborP92m6OfdHqklJLlhSb4Kw9PjWvQ7G2h2oaB1+yPpdgah1qNHg0n91B9RiXkbRL0c1iTY12LP09G+o7oAEQz9Pmb3P9Ej6vEvI3akcLjThy70dhaQ3E65yRHBWM7G0flGXM/ZL+Zj+w9mR5/iUmPXff8AjFEGBSnmYhI3NRGjGdRl9Ur6yPpm7TOEFVW0KxB0nkRIXoAutm5jUjYgB7rPL7pH1ifgPZ+zhXydKcdD6K+zXo+kAC05cQVt3heVOkDIxO5aT01XLW3tE98gBrRy16lVxuWRfp2Ffxez3OnsXagkd4QFbV7SNDhn3f3XAG0JG0Kj6WNjLPPg6y8b5LtMOHkZM+CS5RtrhMmWFLahXkk9zBpV4RZvJ5GpWS2orBUXRszGkLZAVdS1F2qCFRLaI7ACdokKiG2ifGiYJ2icPQ2NSxrGCNopbRC404qI0AK2qcVEKHp8aBgrapY0PiTh6agMIDlIOQ2NS2i1AsIDlMPQwqJ9ohQDuey1gZhDiAXETK7Sg1rRlHjvXkdjv6pTAAIgbj/C1aHbuo34W+ZXl9R0uSc3JF8WVRjTR6g2rO6fQK51qc0ZMBynIxnnu/NV5kP1HrfKOp/hP/8Ao1aZLWcOfnC5vwcvoqs8UelMtzie81jRxLiYHQR6rNv19qcZsj6LmZDCMO0B0Ob8iJ4Ljaf6kP8Aib6hEs/UYb2O/OqX8PNF3Q/5MGqLbTar0bkduBxbTa7yLRmsx9526SC+1T/kN+8Rl1haR/UWmWkFj4POPUZq4/qgwfDV88lRYsq/oFeSD8sx9va6num2udDgc6gEmYLY138ldZuztufB/rMBymrUc1xOshuTtOSsr/qe6IYxxz+NxOU7o0WLbu3NoqfEGD+3I+arHBmfhIV5Ma9s711Y0aTA6oC8Nh7jLQXcYdr6TyXPXj2vaGQ04nmZOgBn6Liq1ue/3nOPiSVTtF0Y+jjH9W5FzbexoVrc5zpJzVLnyhdokHrsSS4J0EY0xcqw5PKJh8SSLstz1amjYHE5BJI5xXkFnIBymHoYOUsaCZYJxpY1QHp5TALw5PjQ+JSxI2YvxJ8aoDk+JEBfjThyHxKWJGwF+JOHqjEnxIgoJxpxUQwenxogoJxpw5DB6mHIGLw5SD1QCrAZ8fqsbYsxJYkTZ7uqOGTHRxggeZyW3Q7BWt7cQptwnTvNJPg1pJKjLLCP6mhoxcuEc4Hp8a3n9kHNE1KjGDTOdd4zhEXX2VoVXljrTD8LnNDWB2PC0uIBLhnAMceKR9TjSuwRWp6UczjSxrobVctBuTW20kSCXinQYDE6kHcJ6IJtkpBoLm7nExVBeDoJbhgZkeqT8uH2U7MjKL0sS1bLUssf1KNc5gEtrMI5x3QCukubstYbUS2k+0BwZjh3kYcBhMH8KEushHd2NHBJ8HC4ksS76v8ApnTByrPGuRAn6LKtnYTDpWEwDBAOvMFaPWYn5/gDxSRy2JLGjbwuGrSEkBzfmbn6arLxrqjOMlaZNpovxpw5DYkbc9dgrsNQSzEJ3jlI4It0rAadzdn61ocAxpidd3Tiurbc9lseVeo3axJaP6tQeIaCG9V0dHtUMADMER8OEADdloqjezHd7DQxmMyxhPnrovCy9VlyOuEdkcWOPO7AbDe1leRgNYzOlJ7yM9ThackyOPaM6SWx8pDmecD6JLmuQ9R9Hz9KlKpDlMOXvJnPRZKlKqBUpTpiUTxJwVXKeU1gLMScOVUp8SawUWYk4cq5SlazFuJSxKmUpWMX4k4cqZSxLGLw9XWemXuDWjvEwEHiRNithpva4bjPjxC3+BZcbHaXR2Ja4TUcTpk3ug8p1XZXd2doUh7oHgM+r9Vz9wX5TqNyPCeLTzC6yx2prssp8depXgdRkyuTU2dkIw0pxCLssW0ksawU2vIPdxOqRBhsn1K5e0dtn4302YKDQ50YmGpWL/d+KQ3hkMvRdtdVfZtNPIRiLYEDUmP3krNvS47LVJqPoUnEzJDn0nF2+cORK5FLf5KzpWlLZ7nGGk2s9zqxqOrEvYX1SHsDg1zsUd3AIwxkRPRV2m9aVEf0iDLCzuFjHNzgY3NGYLZynec9Vtt7JWFz8212tw6bTLEP8CR5gK91wWKmMApVCQ7aB5qnFEDI4R7uWkbzxVVmi/Znt6OMve+ds0BrXMiGmXmoC0CANAG+vSFmsu+o4gNY5xcJbAJxAGJHHSMl6L7NS0FOztH/AKtdG/N1QOP0RRtb2twkltODDWgNw8S1rIlu+MpTLNLwiTSbts5SyXHbtlsjRZsnGcNbAIJgzrjGa6fs/crrHTcC4Oc7CJg4WNGeBgJ4kycpgZZJmUnkSJaJIO0LmCOLREx91LbU2Z43GBpJwg7xicg7fJtfovr1S7MSBxjCFkXhUgRiz4CCepSt/aIQRIA4DPrMQFyt5domicOs8cRV8WNy4RCW3Lo1q1pa1ve1P5K4q98O0JbAnMgaKNrvZzuM7zOZWe58r1cGF492QlLU9iYenLlSXKONdNgaD6N6VG6OMeatHaGrx+v3WUXqJcpSjF+BkmaT78qmRiMfnFOsovTJah6Q9fYICpAqoFSBUkyrRYCpAqsFPKomI0WSnlQlOCmsWiUp5UZSlEFEpTqEp5Ws1EpTyoSlKNgonKeVCUpWsFFmJOHKsFKU1goJoWpzDLSQeIyK6a5+2TmwKuY+bf1C5EFOHJJ445FUkbdbo9nuntcx/uvByzaTmeETojDbw7FIcJ7wwwQDG46arxBlcgyCQeSOo3/WbpUf5yuCXQK/g/3Kd1+UeyiuzPOo4RAnCI5yADKqq3jRDQCMogy71yOq8kf2ntB1qOQ7r0qHV7kq/wCPl7Q3e+mesv7S0WHExtMGImAXYd4nhOaAtfbgDPECcxOQIy3GV5g62uPxO8yqtqqx6BLmQryv0dva+20iASepP1yWNau073/yZ9Fz5qJEldMemxR3qxHOcvIZXvBztXGOAyCHNRUkppV7S4E0FpemxKuUsSVyGSHLkxemJUZSWURLEolyiSokpWxqJFySqLklOxymU4KSSRDMmFIJJKiFY8p0kk4g4TpJJjCSSSWFEnCSSKMOkkkiAUpwUkljDpSkksKOkUkljDJSkksYUpSkksYkzVX2g5BJJYIOkkksAYlJJJKFDFRKSSDHREqBSSU2OiDikkkp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0" name="AutoShape 8" descr="data:image/jpeg;base64,/9j/4AAQSkZJRgABAQAAAQABAAD/2wCEAAkGBhQSEBQUExQQFRAUEA8PFBQVFxQQEA8QFBAVFBQUFBIXHCYeFxkjGRQUHy8gIycpLCwsFR4xNTAqNSYrLCkBCQoKDgwOGg8PGiokHyQpKSwsLCwsKSwpLCwsLCwsKSwpKSwsLCwsKSwsLCwpLCwpKSwsKSwsLCwsLCwpLCkpKf/AABEIALQBGAMBIgACEQEDEQH/xAAcAAABBQEBAQAAAAAAAAAAAAAEAAECAwUGBwj/xAA8EAABAwEFBQUHAwMEAwEAAAABAAIRAwQFEiExE0FRYYEGInGRoRQyQlKx0fAHweEjYoIVU6LxFnKSF//EABkBAAMBAQEAAAAAAAAAAAAAAAECAwAEBf/EACwRAAICAQMEAgEDBAMAAAAAAAABAhEDEiExBBNBUSJhFDKRoUJScfAFIzP/2gAMAwEAAhEDEQA/APQ6Npk5NnjvVrKYOYMcuCEsdpDU760neuzRvsceva2Hi0xl0UQUGxyuD0dFG12EhykHIYOUmuSuIdQdhO47lDEVZZKk6q51POVLVTorVq0DYkg5Sq1+WSdlqDRkE1uuBaQm8Z0SJ3qBtU7goitksk2a0gxtQQOKZ9Q+iDxosPGGAlcaGUrIbUq5oQb4G9TbXygdSi42thVOmEvfknoHLx9FCznKToqH2iDlol0+BnLywivTAGSppRvkKl9WdVDGqKLom5KwnCOIUXGN6pxKylRLlqrkF3whsSWJVOMFNiT6RbouxJsar+ibEjQLLcaWJRNMxMZKGNANssxJY1SXpYkaBqLcSYuVWNMXrUHUWFyrc5RLlAvR0m1CqOSVT3J1tINRCw3Y4u74IEHzU6t3OaY1C1zXCoq1gVJZZN2WeKKVAlKgW85ChWpxnoOHBXVraGzvP0QheXHMwOcqkb5ZKWlbIuo0yeCvp0M88whWvDdHNPT+FN9qI0cD4CEWm3sBNLk1WQNIV2IFYftrlZTt5Ck8TKLMjWeBEIcUsozQrbcSdYCINbhiPUfRDTKOxnNPcerZRuKoLTyTlzomMuJn91SbSeXkFSKZJyXhFoYmxKsVTxKsz4JqA5PwhAqYeYI4qsOTo1Yncos25iE9AtnvfwqxXI4Je0ng1BwYe6H1azHDdy5IargAyOap9o/tHqm27flHmljjaHea+UTZaYECPur6VuG8ZqkMaY7pz5zHikaLJjvcBEGUGk/AVOSHqWoZwB4lUCoiHXfzVfsXBzeuSKlHwCSl5EbTlCiHzGQyUnWB/I9VVsnDceiPx8AuXkIGNwymAqXE7wq3VXDXF6qJqnmmSM5WFWeyF/IaTz8FXWs7m6jrqFZRvGBEZJqt4z/KT53xsP8ACudwfEpspEiRCqJHVR250VKfgndciJUXFRLlP2sjh5JqYE/ZS5ySrqVJKS1AszxeLjvVjKjnfMfND0La1nusbPFwn6q516PI96BwHdHoraPSIdy/IVToP1jzRDg46uaOqydqTvJSbUQcAqb8GsLON9RnqpCg3/cb5FZjXSrrM3EYlK4/YU29jRbZB/uM9VP2Pg+n5lSs9mDB8xOvLwSfQAMxCjr35LqDS8FZsR3OYf8AJIWN/D1EKsVhjkZI723mi3JcAjp31MGNPD7wd0iFBxG6fT7ow1QeHXNVVK2e6PAIJsMqXBS2rCsFqdxKg6vyb5BWU3F0AjLw0TNeWIppukaVipY2ySc/IK193d0gEzz3KVB0ABENqLilJ3sd6xxqqOdrMLXEHUJRGhB9PrC6GpTB1AKyLTdzW5lxbJ4AhXjlshPFp3KXMPzMP+QQ7nQlVDRo8HoQhcSvFWc0pJGlRaSMnsHImCrG2V4zBafM/ssguTCot237BrN0ufGcev2QlomcyzzWaaqbaIxx0aU2+QwWgjf5Eq2neLh8R8/us3aqdOtHBUcUyV1wawvYxmAfEfZO23N3t8lme0clIVPFTeKIVlmaTnUncR+ck3sDT7rkARlP2lKla8KXt0viwrI7+SCn3c4bwh3WZ43FXU7z4qf+qt4FL/2IqnCX0ZziRrKrdUWjUt7TuQlpqMOg8k8ZN8oDSXDBXOSVTyNydVonqMizOB950LVs1Ghvf6gLmmVVa2qrSg5eSUWl4OrFOzfN/wAv4U2+yj4j0P8AC5QVlMVlLsv+5lNdeDqdtZRvf6/ZM+22bg89SFzIqqW0Q7C9sbufSOlF70xoH+aTr5Zwd1IXOB6kHrdmIVkkbXtzPkP/ANFSbebRoxvmVjB6to5kDSUXBCp78GuL24NZ5Sn/ANZfuDB/iFO7rsbmX555Qe7C0Kd20mj3Z5nMrnlKC8HTHE2ZZvepx9AjbttRfOJzieG4dE7bnZMydZjqtCnSa2cMCfJTnOFUkUhiadskK0ZK5lZZlsqhvenQIez3uHGFPttqyvcSdHQNrKFooteIcJGvVANtXNJ1uEaiUig09htSfJlW+ykPOEHD+SgDUWk++ZcRkNczvWTaLTnozoAfKV3wcuGjz8qjyi8VXRkT0JTGo7+71Q1O1lpkZHkACnqW1x+Jx6lUqVkriWl53ym2iGNSUg5PQmoKFRSFRDB3h5qTfzehRtSCBWKW1SpWKo7RjvIgeqJFyVN8N8SEjlFeRvk/ALtEtojRdTR77x0/6TGxUfnd+dENa8WK2ly1+4HtU21RvslH53+ScWWh87/Io6vp/sJ3I+0AmqoGotL2GiTAc4nyUzcrf7ltaXJlkT4ZiuqpLXNyM4uTod2I9nnjKiuFRAserQ9drQoYKikKqED1MPS0YLbVVtJ8nPRAtqIiiCdBPhml2DRs0rMyJndvzn85KdK7HPggBrepPioWe0NAyY6ZG4lXC9YEQ7TVw9VzNyXB1JRfIHXpYHEH/tSo1cwBxCGr1JM/woY4/IVqtEXszo6trDSII571ey/mgQuY26bbqXZT5K99rg1ql8PxEgnNN/rL51WQayW1VO1H0TeWXs0615udr4KhtYjMITbKO2TKKRNyb3Zo+3O4lRdaSdSgdsltEdKBqYWaqY1ENtE20RSBYTtEjVQu1T7REBp2WtSHv4j9PRa1nvKyj4GzzDlyuNLaKUsKny2PGenhI7dnaCzjRrPI/ZWjtLR3Yfp+y4PaJ8aj+HB+WP8AkTO8fftndmXGeRcPoQk6+qB+PzXCY1ZSYXaAnfkJyW/FivLB3W/COsrVbO7PatHn9lCn7Pvqz4SPoFn0Ozb3NBLgCYyIOQ5rfsV0BmZDMUQSBAjwSSmoqlJhj0mp24oBNayj4z/y+yTKtmJyLzyAcf2UrfcTXvmcIjMNAE8/FXXbYW0mkTJJmd6V5FptN2OujWqmlRU69aFIkAODvAgqqp2np7muK0KthY/MtB3aLn70uHCZpmSTkyN2+EIdub+VjSwSgvil+wTU7WDcz9v3SWBVu2qJljhAnokujs4v9ZLVP1/By9lZjcGiJJAz0Hiupd2bDKBe0GtVBAwZiBvdgbmfCVqV+xVAs7oLXgZOBOZjfxXGVLyr0XuYXmWktzz0yyncmc3m/wDN1RRw7f60Estb2Ph9INAJkYA0tJjXEJMcDxUq9tYXQACTMmcDSYiTrA0nrnwqZfVoc2Rm3flp0VD+0VYn3s9+WaXszfo3cii62WVzTH9HxpuDvMqFKzuO6POfQIc3zVPxu9FA3jUOr3ecfRUWGdbtCucfCNilYH7pHMw0eZIRtFmH37SG8muLzHoB5lcubQTqSfEkqTay347fLB3K4R1VqvemTlnkAf7iBE7hz6rNrW2dMvzgsrbpbZUhhUOBZTcuQ/bJbZAiopbRV0iBu1T7VBl6W0QoAZtUtqgxUU21FqAFCqpCohNqpCshRgvGmL0LtU+0WowRjSxofaJbRajBGNLGh9omxrUBhONOKiFxpCojQDQsj2l4xe7vXY3ZaaTRPdEwI35LgBUV9K0EHVQy4ta5L4smjwepU7S0qTqq4Gx9oXN5oqp2oJ0yC4H00rO9dTGtzpLwqtwmXRlrwXKPvGqCYJI5ZiEBbLyc85uMLpLhDGsynOCZ3+Cvo7Ube5Fz7sqWxGx9pAAA/XeefgtSy3nTfmCFMWRjs8LJ4kAlUVrEAZaGk+ELnbg+FRdKa5dhVeuMJII08Ulz980jhxAkGN2nUJJo4k1diSytOqNp9oG5cfe12tq1cRMEmDGcgCM+BWMO2Tzlu9VfYL0cO84GDwjvTzV4YZ49xZ5Yz2Olu2xU6dPCxuuZnOTpqU1uuWk6i4YGyAS0DukEDcRvWX/5QAcIb5EKVTtI2mO9MHPi6UNGS7DrhVHJ2ugWOgiJzA4CVQXoztFeLatXEyIwiTxOpWXtF6ULatnFJU9gjGpNchtopComFCcamHoQVFIVFjBbX5rSslnbBJLZ0jlOcLEFRSFdK1YUb14WxvugNIERoCfGEA5rnguDThHDQfdAuryrH3g8tw4jh4aBKoUtjN2T2ifaoTGn2iegBgqJxUQgenD1qFDNqnxoVrkfZborP92m6OfdHqklJLlhSb4Kw9PjWvQ7G2h2oaB1+yPpdgah1qNHg0n91B9RiXkbRL0c1iTY12LP09G+o7oAEQz9Pmb3P9Ej6vEvI3akcLjThy70dhaQ3E65yRHBWM7G0flGXM/ZL+Zj+w9mR5/iUmPXff8AjFEGBSnmYhI3NRGjGdRl9Ur6yPpm7TOEFVW0KxB0nkRIXoAutm5jUjYgB7rPL7pH1ifgPZ+zhXydKcdD6K+zXo+kAC05cQVt3heVOkDIxO5aT01XLW3tE98gBrRy16lVxuWRfp2Ffxez3OnsXagkd4QFbV7SNDhn3f3XAG0JG0Kj6WNjLPPg6y8b5LtMOHkZM+CS5RtrhMmWFLahXkk9zBpV4RZvJ5GpWS2orBUXRszGkLZAVdS1F2qCFRLaI7ACdokKiG2ifGiYJ2icPQ2NSxrGCNopbRC404qI0AK2qcVEKHp8aBgrapY0PiTh6agMIDlIOQ2NS2i1AsIDlMPQwqJ9ohQDuey1gZhDiAXETK7Sg1rRlHjvXkdjv6pTAAIgbj/C1aHbuo34W+ZXl9R0uSc3JF8WVRjTR6g2rO6fQK51qc0ZMBynIxnnu/NV5kP1HrfKOp/hP/8Ao1aZLWcOfnC5vwcvoqs8UelMtzie81jRxLiYHQR6rNv19qcZsj6LmZDCMO0B0Ob8iJ4Ljaf6kP8Aib6hEs/UYb2O/OqX8PNF3Q/5MGqLbTar0bkduBxbTa7yLRmsx9526SC+1T/kN+8Rl1haR/UWmWkFj4POPUZq4/qgwfDV88lRYsq/oFeSD8sx9va6num2udDgc6gEmYLY138ldZuztufB/rMBymrUc1xOshuTtOSsr/qe6IYxxz+NxOU7o0WLbu3NoqfEGD+3I+arHBmfhIV5Ma9s711Y0aTA6oC8Nh7jLQXcYdr6TyXPXj2vaGQ04nmZOgBn6Liq1ue/3nOPiSVTtF0Y+jjH9W5FzbexoVrc5zpJzVLnyhdokHrsSS4J0EY0xcqw5PKJh8SSLstz1amjYHE5BJI5xXkFnIBymHoYOUsaCZYJxpY1QHp5TALw5PjQ+JSxI2YvxJ8aoDk+JEBfjThyHxKWJGwF+JOHqjEnxIgoJxpxUQwenxogoJxpw5DB6mHIGLw5SD1QCrAZ8fqsbYsxJYkTZ7uqOGTHRxggeZyW3Q7BWt7cQptwnTvNJPg1pJKjLLCP6mhoxcuEc4Hp8a3n9kHNE1KjGDTOdd4zhEXX2VoVXljrTD8LnNDWB2PC0uIBLhnAMceKR9TjSuwRWp6UczjSxrobVctBuTW20kSCXinQYDE6kHcJ6IJtkpBoLm7nExVBeDoJbhgZkeqT8uH2U7MjKL0sS1bLUssf1KNc5gEtrMI5x3QCukubstYbUS2k+0BwZjh3kYcBhMH8KEushHd2NHBJ8HC4ksS76v8ApnTByrPGuRAn6LKtnYTDpWEwDBAOvMFaPWYn5/gDxSRy2JLGjbwuGrSEkBzfmbn6arLxrqjOMlaZNpovxpw5DYkbc9dgrsNQSzEJ3jlI4It0rAadzdn61ocAxpidd3Tiurbc9lseVeo3axJaP6tQeIaCG9V0dHtUMADMER8OEADdloqjezHd7DQxmMyxhPnrovCy9VlyOuEdkcWOPO7AbDe1leRgNYzOlJ7yM9ThackyOPaM6SWx8pDmecD6JLmuQ9R9Hz9KlKpDlMOXvJnPRZKlKqBUpTpiUTxJwVXKeU1gLMScOVUp8SawUWYk4cq5SlazFuJSxKmUpWMX4k4cqZSxLGLw9XWemXuDWjvEwEHiRNithpva4bjPjxC3+BZcbHaXR2Ja4TUcTpk3ug8p1XZXd2doUh7oHgM+r9Vz9wX5TqNyPCeLTzC6yx2prssp8depXgdRkyuTU2dkIw0pxCLssW0ksawU2vIPdxOqRBhsn1K5e0dtn4302YKDQ50YmGpWL/d+KQ3hkMvRdtdVfZtNPIRiLYEDUmP3krNvS47LVJqPoUnEzJDn0nF2+cORK5FLf5KzpWlLZ7nGGk2s9zqxqOrEvYX1SHsDg1zsUd3AIwxkRPRV2m9aVEf0iDLCzuFjHNzgY3NGYLZynec9Vtt7JWFz8212tw6bTLEP8CR5gK91wWKmMApVCQ7aB5qnFEDI4R7uWkbzxVVmi/Znt6OMve+ds0BrXMiGmXmoC0CANAG+vSFmsu+o4gNY5xcJbAJxAGJHHSMl6L7NS0FOztH/AKtdG/N1QOP0RRtb2twkltODDWgNw8S1rIlu+MpTLNLwiTSbts5SyXHbtlsjRZsnGcNbAIJgzrjGa6fs/crrHTcC4Oc7CJg4WNGeBgJ4kycpgZZJmUnkSJaJIO0LmCOLREx91LbU2Z43GBpJwg7xicg7fJtfovr1S7MSBxjCFkXhUgRiz4CCepSt/aIQRIA4DPrMQFyt5domicOs8cRV8WNy4RCW3Lo1q1pa1ve1P5K4q98O0JbAnMgaKNrvZzuM7zOZWe58r1cGF492QlLU9iYenLlSXKONdNgaD6N6VG6OMeatHaGrx+v3WUXqJcpSjF+BkmaT78qmRiMfnFOsovTJah6Q9fYICpAqoFSBUkyrRYCpAqsFPKomI0WSnlQlOCmsWiUp5UZSlEFEpTqEp5Ws1EpTyoSlKNgonKeVCUpWsFFmJOHKsFKU1goJoWpzDLSQeIyK6a5+2TmwKuY+bf1C5EFOHJJ445FUkbdbo9nuntcx/uvByzaTmeETojDbw7FIcJ7wwwQDG46arxBlcgyCQeSOo3/WbpUf5yuCXQK/g/3Kd1+UeyiuzPOo4RAnCI5yADKqq3jRDQCMogy71yOq8kf2ntB1qOQ7r0qHV7kq/wCPl7Q3e+mesv7S0WHExtMGImAXYd4nhOaAtfbgDPECcxOQIy3GV5g62uPxO8yqtqqx6BLmQryv0dva+20iASepP1yWNau073/yZ9Fz5qJEldMemxR3qxHOcvIZXvBztXGOAyCHNRUkppV7S4E0FpemxKuUsSVyGSHLkxemJUZSWURLEolyiSokpWxqJFySqLklOxymU4KSSRDMmFIJJKiFY8p0kk4g4TpJJjCSSSWFEnCSSKMOkkkiAUpwUkljDpSkksKOkUkljDJSkksYUpSkksYkzVX2g5BJJYIOkkksAYlJJJKFDFRKSSDHREqBSSU2OiDikkkp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AutoShape 10" descr="data:image/jpeg;base64,/9j/4AAQSkZJRgABAQAAAQABAAD/2wCEAAkGBhQSEBQUExQQFRAUEA8PFBQVFxQQEA8QFBAVFBQUFBIXHCYeFxkjGRQUHy8gIycpLCwsFR4xNTAqNSYrLCkBCQoKDgwOGg8PGiokHyQpKSwsLCwsKSwpLCwsLCwsKSwpKSwsLCwsKSwsLCwpLCwpKSwsKSwsLCwsLCwpLCkpKf/AABEIALQBGAMBIgACEQEDEQH/xAAcAAABBQEBAQAAAAAAAAAAAAAEAAECAwUGBwj/xAA8EAABAwEFBQUHAwMEAwEAAAABAAIRAwQFEiExE0FRYYEGInGRoRQyQlKx0fAHweEjYoIVU6LxFnKSF//EABkBAAMBAQEAAAAAAAAAAAAAAAECAwAEBf/EACwRAAICAQMEAgEDBAMAAAAAAAABAhEDEiExBBNBUSJhFDKRoUJScfAFIzP/2gAMAwEAAhEDEQA/APQ6Npk5NnjvVrKYOYMcuCEsdpDU760neuzRvsceva2Hi0xl0UQUGxyuD0dFG12EhykHIYOUmuSuIdQdhO47lDEVZZKk6q51POVLVTorVq0DYkg5Sq1+WSdlqDRkE1uuBaQm8Z0SJ3qBtU7goitksk2a0gxtQQOKZ9Q+iDxosPGGAlcaGUrIbUq5oQb4G9TbXygdSi42thVOmEvfknoHLx9FCznKToqH2iDlol0+BnLywivTAGSppRvkKl9WdVDGqKLom5KwnCOIUXGN6pxKylRLlqrkF3whsSWJVOMFNiT6RbouxJsar+ibEjQLLcaWJRNMxMZKGNANssxJY1SXpYkaBqLcSYuVWNMXrUHUWFyrc5RLlAvR0m1CqOSVT3J1tINRCw3Y4u74IEHzU6t3OaY1C1zXCoq1gVJZZN2WeKKVAlKgW85ChWpxnoOHBXVraGzvP0QheXHMwOcqkb5ZKWlbIuo0yeCvp0M88whWvDdHNPT+FN9qI0cD4CEWm3sBNLk1WQNIV2IFYftrlZTt5Ck8TKLMjWeBEIcUsozQrbcSdYCINbhiPUfRDTKOxnNPcerZRuKoLTyTlzomMuJn91SbSeXkFSKZJyXhFoYmxKsVTxKsz4JqA5PwhAqYeYI4qsOTo1Yncos25iE9AtnvfwqxXI4Je0ng1BwYe6H1azHDdy5IargAyOap9o/tHqm27flHmljjaHea+UTZaYECPur6VuG8ZqkMaY7pz5zHikaLJjvcBEGUGk/AVOSHqWoZwB4lUCoiHXfzVfsXBzeuSKlHwCSl5EbTlCiHzGQyUnWB/I9VVsnDceiPx8AuXkIGNwymAqXE7wq3VXDXF6qJqnmmSM5WFWeyF/IaTz8FXWs7m6jrqFZRvGBEZJqt4z/KT53xsP8ACudwfEpspEiRCqJHVR250VKfgndciJUXFRLlP2sjh5JqYE/ZS5ySrqVJKS1AszxeLjvVjKjnfMfND0La1nusbPFwn6q516PI96BwHdHoraPSIdy/IVToP1jzRDg46uaOqydqTvJSbUQcAqb8GsLON9RnqpCg3/cb5FZjXSrrM3EYlK4/YU29jRbZB/uM9VP2Pg+n5lSs9mDB8xOvLwSfQAMxCjr35LqDS8FZsR3OYf8AJIWN/D1EKsVhjkZI723mi3JcAjp31MGNPD7wd0iFBxG6fT7ow1QeHXNVVK2e6PAIJsMqXBS2rCsFqdxKg6vyb5BWU3F0AjLw0TNeWIppukaVipY2ySc/IK193d0gEzz3KVB0ABENqLilJ3sd6xxqqOdrMLXEHUJRGhB9PrC6GpTB1AKyLTdzW5lxbJ4AhXjlshPFp3KXMPzMP+QQ7nQlVDRo8HoQhcSvFWc0pJGlRaSMnsHImCrG2V4zBafM/ssguTCot237BrN0ufGcev2QlomcyzzWaaqbaIxx0aU2+QwWgjf5Eq2neLh8R8/us3aqdOtHBUcUyV1wawvYxmAfEfZO23N3t8lme0clIVPFTeKIVlmaTnUncR+ck3sDT7rkARlP2lKla8KXt0viwrI7+SCn3c4bwh3WZ43FXU7z4qf+qt4FL/2IqnCX0ZziRrKrdUWjUt7TuQlpqMOg8k8ZN8oDSXDBXOSVTyNydVonqMizOB950LVs1Ghvf6gLmmVVa2qrSg5eSUWl4OrFOzfN/wAv4U2+yj4j0P8AC5QVlMVlLsv+5lNdeDqdtZRvf6/ZM+22bg89SFzIqqW0Q7C9sbufSOlF70xoH+aTr5Zwd1IXOB6kHrdmIVkkbXtzPkP/ANFSbebRoxvmVjB6to5kDSUXBCp78GuL24NZ5Sn/ANZfuDB/iFO7rsbmX555Qe7C0Kd20mj3Z5nMrnlKC8HTHE2ZZvepx9AjbttRfOJzieG4dE7bnZMydZjqtCnSa2cMCfJTnOFUkUhiadskK0ZK5lZZlsqhvenQIez3uHGFPttqyvcSdHQNrKFooteIcJGvVANtXNJ1uEaiUig09htSfJlW+ykPOEHD+SgDUWk++ZcRkNczvWTaLTnozoAfKV3wcuGjz8qjyi8VXRkT0JTGo7+71Q1O1lpkZHkACnqW1x+Jx6lUqVkriWl53ym2iGNSUg5PQmoKFRSFRDB3h5qTfzehRtSCBWKW1SpWKo7RjvIgeqJFyVN8N8SEjlFeRvk/ALtEtojRdTR77x0/6TGxUfnd+dENa8WK2ly1+4HtU21RvslH53+ScWWh87/Io6vp/sJ3I+0AmqoGotL2GiTAc4nyUzcrf7ltaXJlkT4ZiuqpLXNyM4uTod2I9nnjKiuFRAserQ9drQoYKikKqED1MPS0YLbVVtJ8nPRAtqIiiCdBPhml2DRs0rMyJndvzn85KdK7HPggBrepPioWe0NAyY6ZG4lXC9YEQ7TVw9VzNyXB1JRfIHXpYHEH/tSo1cwBxCGr1JM/woY4/IVqtEXszo6trDSII571ey/mgQuY26bbqXZT5K99rg1ql8PxEgnNN/rL51WQayW1VO1H0TeWXs0615udr4KhtYjMITbKO2TKKRNyb3Zo+3O4lRdaSdSgdsltEdKBqYWaqY1ENtE20RSBYTtEjVQu1T7REBp2WtSHv4j9PRa1nvKyj4GzzDlyuNLaKUsKny2PGenhI7dnaCzjRrPI/ZWjtLR3Yfp+y4PaJ8aj+HB+WP8AkTO8fftndmXGeRcPoQk6+qB+PzXCY1ZSYXaAnfkJyW/FivLB3W/COsrVbO7PatHn9lCn7Pvqz4SPoFn0Ozb3NBLgCYyIOQ5rfsV0BmZDMUQSBAjwSSmoqlJhj0mp24oBNayj4z/y+yTKtmJyLzyAcf2UrfcTXvmcIjMNAE8/FXXbYW0mkTJJmd6V5FptN2OujWqmlRU69aFIkAODvAgqqp2np7muK0KthY/MtB3aLn70uHCZpmSTkyN2+EIdub+VjSwSgvil+wTU7WDcz9v3SWBVu2qJljhAnokujs4v9ZLVP1/By9lZjcGiJJAz0Hiupd2bDKBe0GtVBAwZiBvdgbmfCVqV+xVAs7oLXgZOBOZjfxXGVLyr0XuYXmWktzz0yyncmc3m/wDN1RRw7f60Estb2Ph9INAJkYA0tJjXEJMcDxUq9tYXQACTMmcDSYiTrA0nrnwqZfVoc2Rm3flp0VD+0VYn3s9+WaXszfo3cii62WVzTH9HxpuDvMqFKzuO6POfQIc3zVPxu9FA3jUOr3ecfRUWGdbtCucfCNilYH7pHMw0eZIRtFmH37SG8muLzHoB5lcubQTqSfEkqTay347fLB3K4R1VqvemTlnkAf7iBE7hz6rNrW2dMvzgsrbpbZUhhUOBZTcuQ/bJbZAiopbRV0iBu1T7VBl6W0QoAZtUtqgxUU21FqAFCqpCohNqpCshRgvGmL0LtU+0WowRjSxofaJbRajBGNLGh9omxrUBhONOKiFxpCojQDQsj2l4xe7vXY3ZaaTRPdEwI35LgBUV9K0EHVQy4ta5L4smjwepU7S0qTqq4Gx9oXN5oqp2oJ0yC4H00rO9dTGtzpLwqtwmXRlrwXKPvGqCYJI5ZiEBbLyc85uMLpLhDGsynOCZ3+Cvo7Ube5Fz7sqWxGx9pAAA/XeefgtSy3nTfmCFMWRjs8LJ4kAlUVrEAZaGk+ELnbg+FRdKa5dhVeuMJII08Ulz980jhxAkGN2nUJJo4k1diSytOqNp9oG5cfe12tq1cRMEmDGcgCM+BWMO2Tzlu9VfYL0cO84GDwjvTzV4YZ49xZ5Yz2Olu2xU6dPCxuuZnOTpqU1uuWk6i4YGyAS0DukEDcRvWX/5QAcIb5EKVTtI2mO9MHPi6UNGS7DrhVHJ2ugWOgiJzA4CVQXoztFeLatXEyIwiTxOpWXtF6ULatnFJU9gjGpNchtopComFCcamHoQVFIVFjBbX5rSslnbBJLZ0jlOcLEFRSFdK1YUb14WxvugNIERoCfGEA5rnguDThHDQfdAuryrH3g8tw4jh4aBKoUtjN2T2ifaoTGn2iegBgqJxUQgenD1qFDNqnxoVrkfZborP92m6OfdHqklJLlhSb4Kw9PjWvQ7G2h2oaB1+yPpdgah1qNHg0n91B9RiXkbRL0c1iTY12LP09G+o7oAEQz9Pmb3P9Ej6vEvI3akcLjThy70dhaQ3E65yRHBWM7G0flGXM/ZL+Zj+w9mR5/iUmPXff8AjFEGBSnmYhI3NRGjGdRl9Ur6yPpm7TOEFVW0KxB0nkRIXoAutm5jUjYgB7rPL7pH1ifgPZ+zhXydKcdD6K+zXo+kAC05cQVt3heVOkDIxO5aT01XLW3tE98gBrRy16lVxuWRfp2Ffxez3OnsXagkd4QFbV7SNDhn3f3XAG0JG0Kj6WNjLPPg6y8b5LtMOHkZM+CS5RtrhMmWFLahXkk9zBpV4RZvJ5GpWS2orBUXRszGkLZAVdS1F2qCFRLaI7ACdokKiG2ifGiYJ2icPQ2NSxrGCNopbRC404qI0AK2qcVEKHp8aBgrapY0PiTh6agMIDlIOQ2NS2i1AsIDlMPQwqJ9ohQDuey1gZhDiAXETK7Sg1rRlHjvXkdjv6pTAAIgbj/C1aHbuo34W+ZXl9R0uSc3JF8WVRjTR6g2rO6fQK51qc0ZMBynIxnnu/NV5kP1HrfKOp/hP/8Ao1aZLWcOfnC5vwcvoqs8UelMtzie81jRxLiYHQR6rNv19qcZsj6LmZDCMO0B0Ob8iJ4Ljaf6kP8Aib6hEs/UYb2O/OqX8PNF3Q/5MGqLbTar0bkduBxbTa7yLRmsx9526SC+1T/kN+8Rl1haR/UWmWkFj4POPUZq4/qgwfDV88lRYsq/oFeSD8sx9va6num2udDgc6gEmYLY138ldZuztufB/rMBymrUc1xOshuTtOSsr/qe6IYxxz+NxOU7o0WLbu3NoqfEGD+3I+arHBmfhIV5Ma9s711Y0aTA6oC8Nh7jLQXcYdr6TyXPXj2vaGQ04nmZOgBn6Liq1ue/3nOPiSVTtF0Y+jjH9W5FzbexoVrc5zpJzVLnyhdokHrsSS4J0EY0xcqw5PKJh8SSLstz1amjYHE5BJI5xXkFnIBymHoYOUsaCZYJxpY1QHp5TALw5PjQ+JSxI2YvxJ8aoDk+JEBfjThyHxKWJGwF+JOHqjEnxIgoJxpxUQwenxogoJxpw5DB6mHIGLw5SD1QCrAZ8fqsbYsxJYkTZ7uqOGTHRxggeZyW3Q7BWt7cQptwnTvNJPg1pJKjLLCP6mhoxcuEc4Hp8a3n9kHNE1KjGDTOdd4zhEXX2VoVXljrTD8LnNDWB2PC0uIBLhnAMceKR9TjSuwRWp6UczjSxrobVctBuTW20kSCXinQYDE6kHcJ6IJtkpBoLm7nExVBeDoJbhgZkeqT8uH2U7MjKL0sS1bLUssf1KNc5gEtrMI5x3QCukubstYbUS2k+0BwZjh3kYcBhMH8KEushHd2NHBJ8HC4ksS76v8ApnTByrPGuRAn6LKtnYTDpWEwDBAOvMFaPWYn5/gDxSRy2JLGjbwuGrSEkBzfmbn6arLxrqjOMlaZNpovxpw5DYkbc9dgrsNQSzEJ3jlI4It0rAadzdn61ocAxpidd3Tiurbc9lseVeo3axJaP6tQeIaCG9V0dHtUMADMER8OEADdloqjezHd7DQxmMyxhPnrovCy9VlyOuEdkcWOPO7AbDe1leRgNYzOlJ7yM9ThackyOPaM6SWx8pDmecD6JLmuQ9R9Hz9KlKpDlMOXvJnPRZKlKqBUpTpiUTxJwVXKeU1gLMScOVUp8SawUWYk4cq5SlazFuJSxKmUpWMX4k4cqZSxLGLw9XWemXuDWjvEwEHiRNithpva4bjPjxC3+BZcbHaXR2Ja4TUcTpk3ug8p1XZXd2doUh7oHgM+r9Vz9wX5TqNyPCeLTzC6yx2prssp8depXgdRkyuTU2dkIw0pxCLssW0ksawU2vIPdxOqRBhsn1K5e0dtn4302YKDQ50YmGpWL/d+KQ3hkMvRdtdVfZtNPIRiLYEDUmP3krNvS47LVJqPoUnEzJDn0nF2+cORK5FLf5KzpWlLZ7nGGk2s9zqxqOrEvYX1SHsDg1zsUd3AIwxkRPRV2m9aVEf0iDLCzuFjHNzgY3NGYLZynec9Vtt7JWFz8212tw6bTLEP8CR5gK91wWKmMApVCQ7aB5qnFEDI4R7uWkbzxVVmi/Znt6OMve+ds0BrXMiGmXmoC0CANAG+vSFmsu+o4gNY5xcJbAJxAGJHHSMl6L7NS0FOztH/AKtdG/N1QOP0RRtb2twkltODDWgNw8S1rIlu+MpTLNLwiTSbts5SyXHbtlsjRZsnGcNbAIJgzrjGa6fs/crrHTcC4Oc7CJg4WNGeBgJ4kycpgZZJmUnkSJaJIO0LmCOLREx91LbU2Z43GBpJwg7xicg7fJtfovr1S7MSBxjCFkXhUgRiz4CCepSt/aIQRIA4DPrMQFyt5domicOs8cRV8WNy4RCW3Lo1q1pa1ve1P5K4q98O0JbAnMgaKNrvZzuM7zOZWe58r1cGF492QlLU9iYenLlSXKONdNgaD6N6VG6OMeatHaGrx+v3WUXqJcpSjF+BkmaT78qmRiMfnFOsovTJah6Q9fYICpAqoFSBUkyrRYCpAqsFPKomI0WSnlQlOCmsWiUp5UZSlEFEpTqEp5Ws1EpTyoSlKNgonKeVCUpWsFFmJOHKsFKU1goJoWpzDLSQeIyK6a5+2TmwKuY+bf1C5EFOHJJ445FUkbdbo9nuntcx/uvByzaTmeETojDbw7FIcJ7wwwQDG46arxBlcgyCQeSOo3/WbpUf5yuCXQK/g/3Kd1+UeyiuzPOo4RAnCI5yADKqq3jRDQCMogy71yOq8kf2ntB1qOQ7r0qHV7kq/wCPl7Q3e+mesv7S0WHExtMGImAXYd4nhOaAtfbgDPECcxOQIy3GV5g62uPxO8yqtqqx6BLmQryv0dva+20iASepP1yWNau073/yZ9Fz5qJEldMemxR3qxHOcvIZXvBztXGOAyCHNRUkppV7S4E0FpemxKuUsSVyGSHLkxemJUZSWURLEolyiSokpWxqJFySqLklOxymU4KSSRDMmFIJJKiFY8p0kk4g4TpJJjCSSSWFEnCSSKMOkkkiAUpwUkljDpSkksKOkUkljDJSkksYUpSkksYkzVX2g5BJJYIOkkksAYlJJJKFDFRKSSDHREqBSSU2OiDikkkp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24" name="Picture 12" descr="http://vixolo.com/wp-content/uploads/2012/07/MaldiveAtolls_ROW1893647453_2010122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835767" cy="3124200"/>
          </a:xfrm>
          <a:prstGeom prst="rect">
            <a:avLst/>
          </a:prstGeom>
          <a:noFill/>
        </p:spPr>
      </p:pic>
      <p:pic>
        <p:nvPicPr>
          <p:cNvPr id="38926" name="Picture 14" descr="http://delaneypartners.com/wp-content/themes/dp/media/images/commercial-lawyers-baham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0"/>
            <a:ext cx="3810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1722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II. Feudal Japan Society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533400"/>
            <a:ext cx="6705600" cy="45259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400" dirty="0" smtClean="0"/>
              <a:t>A. Emperors </a:t>
            </a:r>
            <a:r>
              <a:rPr lang="en-US" sz="2400" dirty="0"/>
              <a:t>were weak religious figureheads, clans fought each other </a:t>
            </a:r>
          </a:p>
          <a:p>
            <a:pPr lvl="1">
              <a:buNone/>
            </a:pPr>
            <a:r>
              <a:rPr lang="en-US" sz="2400" dirty="0" smtClean="0"/>
              <a:t>B. One </a:t>
            </a:r>
            <a:r>
              <a:rPr lang="en-US" sz="2400" dirty="0"/>
              <a:t>clan’s leader was named </a:t>
            </a:r>
            <a:r>
              <a:rPr lang="en-US" sz="2400" b="1" u="sng" dirty="0"/>
              <a:t>Shogun</a:t>
            </a:r>
            <a:r>
              <a:rPr lang="en-US" sz="2400" dirty="0"/>
              <a:t>- dynastic warlord ruler of all of Japan</a:t>
            </a:r>
          </a:p>
          <a:p>
            <a:pPr lvl="1">
              <a:buNone/>
            </a:pPr>
            <a:r>
              <a:rPr lang="en-US" sz="2400" dirty="0" smtClean="0"/>
              <a:t>C. Weak </a:t>
            </a:r>
            <a:r>
              <a:rPr lang="en-US" sz="2400" dirty="0" err="1"/>
              <a:t>Shogunate</a:t>
            </a:r>
            <a:r>
              <a:rPr lang="en-US" sz="2400" dirty="0"/>
              <a:t> led to the rise of </a:t>
            </a:r>
            <a:r>
              <a:rPr lang="en-US" sz="2400" b="1" u="sng" dirty="0"/>
              <a:t>daimyo</a:t>
            </a:r>
            <a:r>
              <a:rPr lang="en-US" sz="2400" dirty="0"/>
              <a:t>- powerful clan leaders with land who fought each other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146" name="Picture 2" descr="http://upload.wikimedia.org/wikipedia/commons/thumb/7/76/Minamoto_no_Yoritomo.jpg/220px-Minamoto_no_Yoritom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54582"/>
            <a:ext cx="2438400" cy="3103418"/>
          </a:xfrm>
          <a:prstGeom prst="rect">
            <a:avLst/>
          </a:prstGeom>
          <a:noFill/>
        </p:spPr>
      </p:pic>
      <p:pic>
        <p:nvPicPr>
          <p:cNvPr id="6148" name="Picture 4" descr="http://upload.wikimedia.org/wikipedia/commons/thumb/d/db/Shimazu_by_ichiki.jpg/220px-Shimazu_by_ich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0"/>
            <a:ext cx="2590800" cy="3497580"/>
          </a:xfrm>
          <a:prstGeom prst="rect">
            <a:avLst/>
          </a:prstGeom>
          <a:noFill/>
        </p:spPr>
      </p:pic>
      <p:pic>
        <p:nvPicPr>
          <p:cNvPr id="6150" name="Picture 6" descr="http://upload.wikimedia.org/wikipedia/commons/1/10/Castle_of_daimyo_in_Kumamoto._Before_1902.jpg"/>
          <p:cNvPicPr>
            <a:picLocks noChangeAspect="1" noChangeArrowheads="1"/>
          </p:cNvPicPr>
          <p:nvPr/>
        </p:nvPicPr>
        <p:blipFill>
          <a:blip r:embed="rId4" cstate="print"/>
          <a:srcRect t="14107"/>
          <a:stretch>
            <a:fillRect/>
          </a:stretch>
        </p:blipFill>
        <p:spPr bwMode="auto">
          <a:xfrm>
            <a:off x="4038600" y="3794760"/>
            <a:ext cx="5105400" cy="3063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6522" y="5542"/>
            <a:ext cx="9530522" cy="4525963"/>
          </a:xfrm>
        </p:spPr>
        <p:txBody>
          <a:bodyPr/>
          <a:lstStyle/>
          <a:p>
            <a:pPr lvl="1">
              <a:buNone/>
            </a:pPr>
            <a:r>
              <a:rPr lang="en-US" sz="2800" b="1" u="sng" dirty="0" smtClean="0"/>
              <a:t>D. Samurai</a:t>
            </a:r>
            <a:r>
              <a:rPr lang="en-US" sz="2800" dirty="0" smtClean="0"/>
              <a:t>- professional warrior class loyal to daimyo</a:t>
            </a:r>
          </a:p>
          <a:p>
            <a:pPr lvl="2">
              <a:buNone/>
            </a:pPr>
            <a:r>
              <a:rPr lang="en-US" sz="2400" dirty="0" smtClean="0"/>
              <a:t>1. fought with sword, bow, and horses</a:t>
            </a:r>
          </a:p>
          <a:p>
            <a:pPr lvl="2">
              <a:buNone/>
            </a:pPr>
            <a:r>
              <a:rPr lang="en-US" sz="2400" b="1" u="sng" dirty="0" smtClean="0"/>
              <a:t>2. Bushido</a:t>
            </a:r>
            <a:r>
              <a:rPr lang="en-US" sz="2400" dirty="0" smtClean="0"/>
              <a:t>- “way of the warrior”, code of obedient service, courage, and honor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122" name="Picture 2" descr="http://upload.wikimedia.org/wikipedia/commons/thumb/0/0e/Samurai.jpg/250px-Samur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99513"/>
            <a:ext cx="3733800" cy="4958488"/>
          </a:xfrm>
          <a:prstGeom prst="rect">
            <a:avLst/>
          </a:prstGeom>
          <a:noFill/>
        </p:spPr>
      </p:pic>
      <p:pic>
        <p:nvPicPr>
          <p:cNvPr id="5124" name="Picture 4" descr="http://upload.wikimedia.org/wikipedia/commons/thumb/4/4d/KofunCuirass.jpg/190px-KofunCuir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9800"/>
            <a:ext cx="3034906" cy="4648200"/>
          </a:xfrm>
          <a:prstGeom prst="rect">
            <a:avLst/>
          </a:prstGeom>
          <a:noFill/>
        </p:spPr>
      </p:pic>
      <p:pic>
        <p:nvPicPr>
          <p:cNvPr id="5126" name="Picture 6" descr="http://upload.wikimedia.org/wikipedia/commons/thumb/7/7c/Samurai_with_sword.jpg/220px-Samurai_with_swo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438400"/>
            <a:ext cx="3036957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45"/>
            <a:ext cx="9144000" cy="114300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59"/>
            <a:ext cx="8991600" cy="4525963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None/>
            </a:pPr>
            <a:r>
              <a:rPr lang="en-US" sz="3200" dirty="0" smtClean="0">
                <a:effectLst/>
              </a:rPr>
              <a:t>C. Expanded </a:t>
            </a:r>
            <a:r>
              <a:rPr lang="en-US" sz="3200" dirty="0">
                <a:effectLst/>
              </a:rPr>
              <a:t>the civil service system to allow any person to </a:t>
            </a:r>
            <a:r>
              <a:rPr lang="en-US" sz="3200" dirty="0" smtClean="0">
                <a:effectLst/>
              </a:rPr>
              <a:t>try to </a:t>
            </a:r>
            <a:r>
              <a:rPr lang="en-US" sz="3200" dirty="0">
                <a:effectLst/>
              </a:rPr>
              <a:t>take the exams- great honor and status to pass</a:t>
            </a:r>
            <a:endParaRPr lang="en-US" sz="2000" dirty="0">
              <a:effectLst/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23554" name="Picture 2" descr="http://upload.wikimedia.org/wikipedia/commons/e/e4/Examination_hall,_Pe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09801" y="2057400"/>
            <a:ext cx="6934199" cy="4800600"/>
          </a:xfrm>
          <a:prstGeom prst="rect">
            <a:avLst/>
          </a:prstGeom>
          <a:noFill/>
        </p:spPr>
      </p:pic>
      <p:pic>
        <p:nvPicPr>
          <p:cNvPr id="23556" name="Picture 4" descr="http://www.chinasage.info/imgs/Exam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8250"/>
            <a:ext cx="3733800" cy="477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File:Satsuma-samurai-during-boshin-war-peri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upload.wikimedia.org/wikipedia/commons/thumb/5/5d/Seppuku.jpg/325px-Seppu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upload.wikimedia.org/wikipedia/commons/thumb/e/ef/Akashi_Gidayu_writing_his_death_poem_before_comitting_Seppuku.jpg/200px-Akashi_Gidayu_writing_his_death_poem_before_comitting_Seppuk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18182" cy="6858000"/>
          </a:xfrm>
          <a:prstGeom prst="rect">
            <a:avLst/>
          </a:prstGeom>
          <a:noFill/>
        </p:spPr>
      </p:pic>
      <p:pic>
        <p:nvPicPr>
          <p:cNvPr id="44036" name="Picture 4" descr="http://upload.wikimedia.org/wikipedia/commons/thumb/a/af/Femme-47-ronin-seppuku-p1000701.jpg/220px-Femme-47-ronin-seppuku-p100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287" y="0"/>
            <a:ext cx="4789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File:Kuranosuke Harakiri no z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227888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32632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Bushido Worksheet – TPS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1816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2800" dirty="0" smtClean="0"/>
              <a:t>1. I will pass out a worksheet to you that I will want you to read alone at your desk. </a:t>
            </a:r>
          </a:p>
          <a:p>
            <a:pPr marL="457200" indent="-457200">
              <a:buNone/>
            </a:pPr>
            <a:endParaRPr lang="en-US" sz="2800" dirty="0" smtClean="0"/>
          </a:p>
          <a:p>
            <a:pPr marL="457200" indent="-457200">
              <a:buNone/>
            </a:pPr>
            <a:r>
              <a:rPr lang="en-US" sz="2800" dirty="0" smtClean="0"/>
              <a:t>2. Read the article first and check out the questions (no need to write down the answers)</a:t>
            </a:r>
          </a:p>
          <a:p>
            <a:pPr marL="457200" indent="-457200">
              <a:buNone/>
            </a:pPr>
            <a:endParaRPr lang="en-US" sz="2800" dirty="0" smtClean="0"/>
          </a:p>
          <a:p>
            <a:pPr marL="457200" indent="-457200">
              <a:buNone/>
            </a:pPr>
            <a:r>
              <a:rPr lang="en-US" sz="2800" dirty="0" smtClean="0"/>
              <a:t>3. After 5 minutes, I will instruct you to turn and share your answers to the questions with a partner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99219"/>
            <a:ext cx="6096000" cy="4525963"/>
          </a:xfrm>
        </p:spPr>
        <p:txBody>
          <a:bodyPr/>
          <a:lstStyle/>
          <a:p>
            <a:pPr lvl="1">
              <a:buNone/>
            </a:pPr>
            <a:r>
              <a:rPr lang="en-US" sz="2400" dirty="0" smtClean="0"/>
              <a:t>E. Peasants were only allowed to farm and used rice to pay the Samurai</a:t>
            </a:r>
          </a:p>
          <a:p>
            <a:pPr lvl="1">
              <a:buNone/>
            </a:pPr>
            <a:r>
              <a:rPr lang="en-US" sz="2400" dirty="0" smtClean="0"/>
              <a:t>F. In </a:t>
            </a:r>
            <a:r>
              <a:rPr lang="en-US" sz="2400" b="1" u="sng" dirty="0" smtClean="0"/>
              <a:t>Tokugawa </a:t>
            </a:r>
            <a:r>
              <a:rPr lang="en-US" sz="2400" b="1" u="sng" dirty="0" err="1" smtClean="0"/>
              <a:t>Shogunate</a:t>
            </a:r>
            <a:r>
              <a:rPr lang="en-US" sz="2400" dirty="0" smtClean="0"/>
              <a:t> (1600 to 1867) brought back central rule and stopped internal conflict in Japan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 descr="http://upload.wikimedia.org/wikipedia/commons/thumb/1/11/Tokugawa_Ieyasu2.JPG/220px-Tokugawa_Ieyasu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5" y="2667000"/>
            <a:ext cx="3247505" cy="4191000"/>
          </a:xfrm>
          <a:prstGeom prst="rect">
            <a:avLst/>
          </a:prstGeom>
          <a:noFill/>
        </p:spPr>
      </p:pic>
      <p:pic>
        <p:nvPicPr>
          <p:cNvPr id="4104" name="Picture 8" descr="http://upload.wikimedia.org/wikipedia/commons/thumb/6/6b/TokugawaYoshinobu.jpg/150px-TokugawaYoshinob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0"/>
            <a:ext cx="3429000" cy="6858000"/>
          </a:xfrm>
          <a:prstGeom prst="rect">
            <a:avLst/>
          </a:prstGeom>
          <a:noFill/>
        </p:spPr>
      </p:pic>
      <p:pic>
        <p:nvPicPr>
          <p:cNvPr id="4102" name="Picture 6" descr="http://upload.wikimedia.org/wikipedia/commons/thumb/a/af/RedSealShip.JPG/250px-RedSealSh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473" y="2872582"/>
            <a:ext cx="2931622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459"/>
            <a:ext cx="8763000" cy="1326321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III. Foreign Relations and Religion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8422" y="721901"/>
            <a:ext cx="9144000" cy="4525963"/>
          </a:xfrm>
        </p:spPr>
        <p:txBody>
          <a:bodyPr/>
          <a:lstStyle/>
          <a:p>
            <a:pPr lvl="1">
              <a:buNone/>
            </a:pPr>
            <a:r>
              <a:rPr lang="en-US" sz="2800" dirty="0" smtClean="0"/>
              <a:t>A. At </a:t>
            </a:r>
            <a:r>
              <a:rPr lang="en-US" sz="2800" dirty="0"/>
              <a:t>first Japanese welcomed European merchants and missionaries</a:t>
            </a:r>
          </a:p>
          <a:p>
            <a:pPr lvl="1">
              <a:buNone/>
            </a:pPr>
            <a:r>
              <a:rPr lang="en-US" sz="2800" dirty="0" smtClean="0"/>
              <a:t>B. The </a:t>
            </a:r>
            <a:r>
              <a:rPr lang="en-US" sz="2800" dirty="0"/>
              <a:t>Tokugawa shoguns banned Christianity and cut off all Europeans except for the Dutch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4" name="Picture 2" descr="http://bhoffert.faculty.noctrl.edu/rel265/Tokugawa.ChristianMarty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984883"/>
            <a:ext cx="6629400" cy="3873117"/>
          </a:xfrm>
          <a:prstGeom prst="rect">
            <a:avLst/>
          </a:prstGeom>
          <a:noFill/>
        </p:spPr>
      </p:pic>
      <p:pic>
        <p:nvPicPr>
          <p:cNvPr id="4" name="Picture 2" descr="http://1.bp.blogspot.com/_sGOSS_6GPUM/TSHJBSAdMRI/AAAAAAAABoA/cWfrmdKCsxU/s1600/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71800"/>
            <a:ext cx="28194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-33251"/>
            <a:ext cx="9601200" cy="4525963"/>
          </a:xfrm>
        </p:spPr>
        <p:txBody>
          <a:bodyPr/>
          <a:lstStyle/>
          <a:p>
            <a:pPr lvl="1">
              <a:buNone/>
            </a:pPr>
            <a:r>
              <a:rPr lang="en-US" sz="2800" b="1" u="sng" dirty="0" smtClean="0"/>
              <a:t>C. Shinto</a:t>
            </a:r>
            <a:r>
              <a:rPr lang="en-US" sz="2800" dirty="0" smtClean="0"/>
              <a:t>- ancestor worship, all nature has a spirit, highest is sun goddess</a:t>
            </a:r>
          </a:p>
          <a:p>
            <a:pPr lvl="1">
              <a:buNone/>
            </a:pPr>
            <a:r>
              <a:rPr lang="en-US" sz="2800" b="1" u="sng" dirty="0" smtClean="0"/>
              <a:t>D. Zen Buddhism</a:t>
            </a:r>
            <a:r>
              <a:rPr lang="en-US" sz="2800" dirty="0" smtClean="0"/>
              <a:t>- form of Buddhism that emphasizes discipline and meditation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 descr="http://3.bp.blogspot.com/-PpZOsyZuFKU/UBT3SSoDLEI/AAAAAAAACgw/xR0iQhbIVZg/s1600/Zen-Buddh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3181"/>
            <a:ext cx="3581400" cy="4764819"/>
          </a:xfrm>
          <a:prstGeom prst="rect">
            <a:avLst/>
          </a:prstGeom>
          <a:noFill/>
        </p:spPr>
      </p:pic>
      <p:pic>
        <p:nvPicPr>
          <p:cNvPr id="2052" name="Picture 4" descr="http://genealogyreligion.net/wp-content/uploads/2012/01/shinto-the-religion-of-japan-and-what-we-can-all-learn-from-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37789"/>
            <a:ext cx="5562600" cy="3720211"/>
          </a:xfrm>
          <a:prstGeom prst="rect">
            <a:avLst/>
          </a:prstGeom>
          <a:noFill/>
        </p:spPr>
      </p:pic>
      <p:pic>
        <p:nvPicPr>
          <p:cNvPr id="2054" name="Picture 6" descr="http://upload.wikimedia.org/wikipedia/commons/thumb/c/ce/Chosen_Jingu.JPG/220px-Chosen_Jing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76400"/>
            <a:ext cx="3429000" cy="2119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KAHOOT!!!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534400" cy="3695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u="sng" dirty="0" smtClean="0">
                <a:hlinkClick r:id="rId2"/>
              </a:rPr>
              <a:t>https://play.kahoot.it/#/k/8b94204f-8246-4e5f-93fd-1a7b3a494e92</a:t>
            </a:r>
            <a:r>
              <a:rPr lang="en-US" sz="3600" u="sng" dirty="0" smtClean="0"/>
              <a:t> </a:t>
            </a:r>
          </a:p>
          <a:p>
            <a:pPr algn="ctr">
              <a:buNone/>
            </a:pPr>
            <a:endParaRPr lang="en-US" sz="3600" u="sng" dirty="0" smtClean="0"/>
          </a:p>
          <a:p>
            <a:pPr algn="ctr">
              <a:buNone/>
            </a:pPr>
            <a:r>
              <a:rPr lang="en-US" sz="3600" u="sng" dirty="0" smtClean="0"/>
              <a:t>Get out your phones and log in!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5321" cy="132632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Charts!!!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76193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 smtClean="0"/>
              <a:t>Get out the massive chart that we began working on earlier in the week (Asian Empires Chart)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Fill in the remaining empty information from the Ming/Qing Dynasties as well as Japan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Once completed, make sure it is in your notebook!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188779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07"/>
          <a:stretch/>
        </p:blipFill>
        <p:spPr bwMode="auto">
          <a:xfrm>
            <a:off x="5384800" y="2209800"/>
            <a:ext cx="37592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0245"/>
            <a:ext cx="510222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87" y="1759571"/>
            <a:ext cx="3773817" cy="28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9604" y="-380999"/>
            <a:ext cx="7256204" cy="2571354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endParaRPr lang="en-US" sz="2400" b="1" u="sng" dirty="0">
              <a:effectLst/>
            </a:endParaRPr>
          </a:p>
          <a:p>
            <a:pPr marL="457200" lvl="1" indent="0">
              <a:buNone/>
            </a:pPr>
            <a:r>
              <a:rPr lang="en-US" sz="2800" b="1" u="sng" dirty="0" smtClean="0">
                <a:effectLst/>
              </a:rPr>
              <a:t>D. Inventions</a:t>
            </a:r>
            <a:r>
              <a:rPr lang="en-US" sz="2800" dirty="0">
                <a:effectLst/>
              </a:rPr>
              <a:t>: printing press, gunpowder, paper money, compass, porcelain</a:t>
            </a:r>
          </a:p>
          <a:p>
            <a:pPr marL="457200" lvl="1" indent="0">
              <a:buNone/>
            </a:pPr>
            <a:r>
              <a:rPr lang="en-US" sz="2800" dirty="0" smtClean="0">
                <a:effectLst/>
              </a:rPr>
              <a:t>E. Practiced </a:t>
            </a:r>
            <a:r>
              <a:rPr lang="en-US" sz="2800" b="1" u="sng" dirty="0">
                <a:effectLst/>
              </a:rPr>
              <a:t>foot binding</a:t>
            </a:r>
            <a:r>
              <a:rPr lang="en-US" sz="2800" dirty="0">
                <a:effectLst/>
              </a:rPr>
              <a:t>- limited women’s movement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5321" cy="1326321"/>
          </a:xfrm>
        </p:spPr>
        <p:txBody>
          <a:bodyPr>
            <a:normAutofit/>
          </a:bodyPr>
          <a:lstStyle/>
          <a:p>
            <a:r>
              <a:rPr lang="en-US" sz="6000" dirty="0" smtClean="0"/>
              <a:t>Extra Credit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36951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600" dirty="0" smtClean="0"/>
              <a:t>1. What is the proper name for a small, long </a:t>
            </a:r>
            <a:r>
              <a:rPr lang="en-US" sz="3600" dirty="0" smtClean="0"/>
              <a:t>distance ship with triangular </a:t>
            </a:r>
            <a:r>
              <a:rPr lang="en-US" sz="3600" dirty="0" smtClean="0"/>
              <a:t>sails?</a:t>
            </a:r>
            <a:endParaRPr lang="en-US" sz="3600" dirty="0" smtClean="0"/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2. Finish this line made famous by Chris Columbus….</a:t>
            </a:r>
          </a:p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/>
              <a:t>	“I just met you, and this is crazy…..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scdiaries.in/wp-content/uploads/2014/10/Foot-b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02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 descr="http://upload.wikimedia.org/wikipedia/commons/1/14/Bound_feet_(X-ray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1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65321" cy="1326321"/>
          </a:xfrm>
        </p:spPr>
        <p:txBody>
          <a:bodyPr/>
          <a:lstStyle/>
          <a:p>
            <a:r>
              <a:rPr lang="en-US" dirty="0" smtClean="0"/>
              <a:t>T-P-S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848600" cy="476193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3200" dirty="0" smtClean="0"/>
              <a:t>Why would the Chinese practice foot binding?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What purpose would it serve in Chinese society?</a:t>
            </a:r>
          </a:p>
          <a:p>
            <a:pPr marL="457200" indent="-457200">
              <a:buAutoNum type="arabicPeriod"/>
            </a:pPr>
            <a:r>
              <a:rPr lang="en-US" sz="3200" dirty="0" smtClean="0"/>
              <a:t>Can you compare the practice of foot binding to something in today’s society?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6749</TotalTime>
  <Words>975</Words>
  <Application>Microsoft Office PowerPoint</Application>
  <PresentationFormat>On-screen Show (4:3)</PresentationFormat>
  <Paragraphs>98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Damask</vt:lpstr>
      <vt:lpstr>Late Chinese Dynasties</vt:lpstr>
      <vt:lpstr>Article Questions</vt:lpstr>
      <vt:lpstr>I. The Chinese Golden Age (618-1279 AD) </vt:lpstr>
      <vt:lpstr>Slide 4</vt:lpstr>
      <vt:lpstr> </vt:lpstr>
      <vt:lpstr>Slide 6</vt:lpstr>
      <vt:lpstr>Slide 7</vt:lpstr>
      <vt:lpstr>Slide 8</vt:lpstr>
      <vt:lpstr>T-P-S Discussion</vt:lpstr>
      <vt:lpstr>Slide 10</vt:lpstr>
      <vt:lpstr>Slide 11</vt:lpstr>
      <vt:lpstr>warm up…</vt:lpstr>
      <vt:lpstr>III. The Mongolian Empire  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IV. Ming Dynasty (1368-1644) </vt:lpstr>
      <vt:lpstr>Slide 34</vt:lpstr>
      <vt:lpstr>Slide 35</vt:lpstr>
      <vt:lpstr>Slide 36</vt:lpstr>
      <vt:lpstr>Slide 37</vt:lpstr>
      <vt:lpstr>Slide 38</vt:lpstr>
      <vt:lpstr>V. Qing Dynasty (1644-1911) </vt:lpstr>
      <vt:lpstr>Slide 40</vt:lpstr>
      <vt:lpstr>https://www.youtube.com/watch?v=szxPar0BcMo </vt:lpstr>
      <vt:lpstr>Closure</vt:lpstr>
      <vt:lpstr>JAPAN!!!</vt:lpstr>
      <vt:lpstr>Warm Up</vt:lpstr>
      <vt:lpstr>Test Discussion…..</vt:lpstr>
      <vt:lpstr>I. Geography</vt:lpstr>
      <vt:lpstr>Slide 47</vt:lpstr>
      <vt:lpstr>II. Feudal Japan Society </vt:lpstr>
      <vt:lpstr>Slide 49</vt:lpstr>
      <vt:lpstr>Slide 50</vt:lpstr>
      <vt:lpstr>Slide 51</vt:lpstr>
      <vt:lpstr>Slide 52</vt:lpstr>
      <vt:lpstr>Slide 53</vt:lpstr>
      <vt:lpstr>Bushido Worksheet – TPS</vt:lpstr>
      <vt:lpstr>Slide 55</vt:lpstr>
      <vt:lpstr>III. Foreign Relations and Religion </vt:lpstr>
      <vt:lpstr>Slide 57</vt:lpstr>
      <vt:lpstr>KAHOOT!!!</vt:lpstr>
      <vt:lpstr>Charts!!!</vt:lpstr>
      <vt:lpstr>Extra Credit</vt:lpstr>
    </vt:vector>
  </TitlesOfParts>
  <Company>Charlotte Mecklenburg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</dc:creator>
  <cp:lastModifiedBy>keitha.marwitz</cp:lastModifiedBy>
  <cp:revision>153</cp:revision>
  <dcterms:created xsi:type="dcterms:W3CDTF">2014-03-05T17:24:19Z</dcterms:created>
  <dcterms:modified xsi:type="dcterms:W3CDTF">2015-03-13T16:44:09Z</dcterms:modified>
</cp:coreProperties>
</file>