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65" r:id="rId6"/>
    <p:sldId id="257" r:id="rId7"/>
    <p:sldId id="258" r:id="rId8"/>
    <p:sldId id="272" r:id="rId9"/>
    <p:sldId id="271" r:id="rId10"/>
    <p:sldId id="270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2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FDE58-72CE-40DA-BD7A-BCEB74C77D2D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7E44F-5436-4D53-B3A8-6A68A6637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0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404E0-7E51-4BC3-98A2-0BAA24D0B3B4}" type="slidenum">
              <a:rPr lang="en-US"/>
              <a:pPr/>
              <a:t>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591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1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295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56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0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2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7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E805E-C57F-408A-92D2-72F3AA4E9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4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2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8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1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0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19A95-E6ED-4F8E-BF55-292170207B9B}" type="datetimeFigureOut">
              <a:rPr lang="en-US" smtClean="0"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384A-2EFE-493C-BEAC-B086A48FA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38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5/54/John_Meintz,_punished_during_World_War_I_-_NARA_-_283633.jpg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hyperlink" Target="//upload.wikimedia.org/wikipedia/commons/e/e8/John_Meintz,_punished_during_World_War_I_-_NARA_-_28363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Y6ikO6LMxF4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A_56cZGRMx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3/38/Map_of_territorial_growth_1775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v=kGSQ2VZvzV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antarosaredwhiteandboom.com/wp-content/uploads/2012/04/firewor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0"/>
            <a:ext cx="91440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latin typeface="Bookman Old Style" pitchFamily="18" charset="0"/>
              </a:rPr>
              <a:t>THE AMERICAN REVOLUTION</a:t>
            </a:r>
          </a:p>
        </p:txBody>
      </p:sp>
    </p:spTree>
    <p:extLst>
      <p:ext uri="{BB962C8B-B14F-4D97-AF65-F5344CB8AC3E}">
        <p14:creationId xmlns:p14="http://schemas.microsoft.com/office/powerpoint/2010/main" val="11948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Tarring and Feathering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John Meintz, punished during World War I - NARA - 28363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2524"/>
            <a:ext cx="4467225" cy="5705476"/>
          </a:xfrm>
          <a:prstGeom prst="rect">
            <a:avLst/>
          </a:prstGeom>
          <a:noFill/>
        </p:spPr>
      </p:pic>
      <p:pic>
        <p:nvPicPr>
          <p:cNvPr id="1028" name="Picture 4" descr="File:John Meintz, punished during World War I - NARA - 28363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9625" y="1152524"/>
            <a:ext cx="4524375" cy="570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2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01687" y="16933"/>
            <a:ext cx="7812088" cy="4525963"/>
          </a:xfrm>
        </p:spPr>
        <p:txBody>
          <a:bodyPr/>
          <a:lstStyle/>
          <a:p>
            <a:pPr lvl="2">
              <a:buNone/>
            </a:pPr>
            <a:r>
              <a:rPr lang="en-US" sz="2800" b="1" u="sng" dirty="0" smtClean="0"/>
              <a:t>3. Continental Congress</a:t>
            </a:r>
            <a:r>
              <a:rPr lang="en-US" sz="2800" dirty="0" smtClean="0"/>
              <a:t>- colonies met together to work against the British</a:t>
            </a:r>
          </a:p>
          <a:p>
            <a:pPr lvl="2">
              <a:buNone/>
            </a:pPr>
            <a:r>
              <a:rPr lang="en-US" sz="2800" dirty="0" smtClean="0"/>
              <a:t>4. Lexington and Concord- first battle of American Revolution (1775)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640580"/>
            <a:ext cx="2971800" cy="221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5994242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US" sz="2000" b="1" dirty="0"/>
              <a:t>“The Shot Heard Round the World was the Start of the Revolution” – School House Rock</a:t>
            </a:r>
          </a:p>
        </p:txBody>
      </p:sp>
      <p:pic>
        <p:nvPicPr>
          <p:cNvPr id="6" name="Picture 4" descr="lex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0867" y="2185583"/>
            <a:ext cx="4944533" cy="3710975"/>
          </a:xfrm>
          <a:prstGeom prst="rect">
            <a:avLst/>
          </a:prstGeom>
          <a:noFill/>
        </p:spPr>
      </p:pic>
      <p:pic>
        <p:nvPicPr>
          <p:cNvPr id="2050" name="Picture 2" descr="http://www.mikechurch.com/wp-content/uploads/2013/02/Continental-Congress.jpg?2578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309" y="1828800"/>
            <a:ext cx="3808692" cy="25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0" y="343587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www.youtube.com/watch?v=Y6ikO6LMxF4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0"/>
            <a:ext cx="9448800" cy="4525963"/>
          </a:xfrm>
        </p:spPr>
        <p:txBody>
          <a:bodyPr/>
          <a:lstStyle/>
          <a:p>
            <a:pPr lvl="1">
              <a:buNone/>
            </a:pPr>
            <a:r>
              <a:rPr lang="en-US" sz="2800" dirty="0" smtClean="0"/>
              <a:t>D. War </a:t>
            </a:r>
            <a:r>
              <a:rPr lang="en-US" sz="2800" dirty="0"/>
              <a:t>of Independence </a:t>
            </a:r>
          </a:p>
          <a:p>
            <a:pPr lvl="2">
              <a:buNone/>
            </a:pPr>
            <a:r>
              <a:rPr lang="en-US" sz="2800" dirty="0" smtClean="0"/>
              <a:t>1. July </a:t>
            </a:r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, 1776 the Continental Congress ratified the </a:t>
            </a:r>
            <a:r>
              <a:rPr lang="en-US" sz="2800" b="1" u="sng" dirty="0"/>
              <a:t>Declaration of Independence</a:t>
            </a:r>
            <a:r>
              <a:rPr lang="en-US" sz="2800" dirty="0"/>
              <a:t> (borrowed the ideas of John Locke)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6881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upload.wikimedia.org/wikipedia/commons/d/d6/Writing_the_Declaration_of_Independence_1776_cph.3g09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1" y="1709190"/>
            <a:ext cx="3860800" cy="51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467" y="6403974"/>
            <a:ext cx="5579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www.youtube.com/watch?v=A_56cZGRMx4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5800" y="0"/>
            <a:ext cx="9829800" cy="4525963"/>
          </a:xfrm>
        </p:spPr>
        <p:txBody>
          <a:bodyPr/>
          <a:lstStyle/>
          <a:p>
            <a:pPr lvl="2">
              <a:buNone/>
            </a:pPr>
            <a:r>
              <a:rPr lang="en-US" sz="3000" b="1" u="sng" dirty="0" smtClean="0"/>
              <a:t>2. George Washington</a:t>
            </a:r>
            <a:r>
              <a:rPr lang="en-US" sz="3000" dirty="0" smtClean="0"/>
              <a:t>- led the Continental army </a:t>
            </a:r>
          </a:p>
          <a:p>
            <a:pPr lvl="2">
              <a:buNone/>
            </a:pPr>
            <a:r>
              <a:rPr lang="en-US" sz="3000" dirty="0" smtClean="0"/>
              <a:t>3. At first war went very badly, but French help turned the tide of war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33" y="2597946"/>
            <a:ext cx="305799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0393" y="3524512"/>
            <a:ext cx="5933607" cy="33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history.org/history/teaching/enewsletter/volume6/images/sept/blarenberghe_surrender_l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42"/>
          <a:stretch/>
        </p:blipFill>
        <p:spPr bwMode="auto">
          <a:xfrm>
            <a:off x="2895600" y="1881983"/>
            <a:ext cx="6248400" cy="20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 marL="342900" lvl="2" indent="-342900">
              <a:buNone/>
            </a:pPr>
            <a:r>
              <a:rPr lang="en-US" sz="3000" b="1" u="sng" dirty="0" smtClean="0"/>
              <a:t>4. Treaty of Paris</a:t>
            </a:r>
            <a:r>
              <a:rPr lang="en-US" sz="3000" dirty="0" smtClean="0"/>
              <a:t> (1783)- Americans officially granted Independence and British lands to the Mississippi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YorktownFinal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6576" y="2258568"/>
            <a:ext cx="6132576" cy="4599432"/>
          </a:xfrm>
          <a:prstGeom prst="rect">
            <a:avLst/>
          </a:prstGeom>
          <a:noFill/>
        </p:spPr>
      </p:pic>
      <p:pic>
        <p:nvPicPr>
          <p:cNvPr id="4098" name="Picture 2" descr="http://upload.wikimedia.org/wikipedia/commons/thumb/a/a6/Treaty_of_Paris_1783_-_last_page_%28hi-res%29.jpg/220px-Treaty_of_Paris_1783_-_last_page_%28hi-res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95674"/>
            <a:ext cx="3522133" cy="53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5667" y="0"/>
            <a:ext cx="9601200" cy="4525963"/>
          </a:xfrm>
        </p:spPr>
        <p:txBody>
          <a:bodyPr/>
          <a:lstStyle/>
          <a:p>
            <a:pPr lvl="1">
              <a:buNone/>
            </a:pPr>
            <a:r>
              <a:rPr lang="en-US" sz="3000" dirty="0" smtClean="0"/>
              <a:t>E. Impact </a:t>
            </a:r>
            <a:r>
              <a:rPr lang="en-US" sz="3000" dirty="0"/>
              <a:t>of the Revolution</a:t>
            </a:r>
          </a:p>
          <a:p>
            <a:pPr lvl="2">
              <a:buNone/>
            </a:pPr>
            <a:r>
              <a:rPr lang="en-US" sz="2500" dirty="0" smtClean="0"/>
              <a:t>1. </a:t>
            </a:r>
            <a:r>
              <a:rPr lang="en-US" sz="2400" dirty="0" smtClean="0"/>
              <a:t>US </a:t>
            </a:r>
            <a:r>
              <a:rPr lang="en-US" sz="2400" dirty="0"/>
              <a:t>Constitution united the states with a strong government</a:t>
            </a:r>
          </a:p>
          <a:p>
            <a:pPr lvl="3">
              <a:buNone/>
            </a:pPr>
            <a:r>
              <a:rPr lang="en-US" sz="2500" dirty="0" smtClean="0"/>
              <a:t>a. Created </a:t>
            </a:r>
            <a:r>
              <a:rPr lang="en-US" sz="2500" dirty="0"/>
              <a:t>three branches (</a:t>
            </a:r>
            <a:r>
              <a:rPr lang="en-US" sz="2400" dirty="0"/>
              <a:t>borrowed </a:t>
            </a:r>
            <a:r>
              <a:rPr lang="en-US" sz="2500" dirty="0"/>
              <a:t>from </a:t>
            </a:r>
            <a:r>
              <a:rPr lang="en-US" sz="2000" dirty="0"/>
              <a:t>Montesquieu</a:t>
            </a:r>
            <a:r>
              <a:rPr lang="en-US" sz="2500" dirty="0"/>
              <a:t>)</a:t>
            </a:r>
          </a:p>
          <a:p>
            <a:pPr lvl="3">
              <a:buNone/>
            </a:pPr>
            <a:r>
              <a:rPr lang="en-US" sz="2500" dirty="0" smtClean="0"/>
              <a:t>b. Became </a:t>
            </a:r>
            <a:r>
              <a:rPr lang="en-US" sz="2500" dirty="0"/>
              <a:t>an economic and political power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paulandkaelin.com/wp-content/uploads/2012/05/United-States-Branches-of-Gover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781"/>
            <a:ext cx="6099561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2/29/Washington_Constitutional_Convention_17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-3505" r="27000" b="3505"/>
          <a:stretch/>
        </p:blipFill>
        <p:spPr bwMode="auto">
          <a:xfrm>
            <a:off x="5706533" y="2057400"/>
            <a:ext cx="3429000" cy="48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5800" y="90223"/>
            <a:ext cx="9448800" cy="4525963"/>
          </a:xfrm>
        </p:spPr>
        <p:txBody>
          <a:bodyPr/>
          <a:lstStyle/>
          <a:p>
            <a:pPr lvl="2">
              <a:buNone/>
            </a:pPr>
            <a:r>
              <a:rPr lang="en-US" sz="2700" dirty="0" smtClean="0"/>
              <a:t>2. British remained a global power- focused on Asia</a:t>
            </a:r>
          </a:p>
          <a:p>
            <a:pPr lvl="2">
              <a:buNone/>
            </a:pPr>
            <a:r>
              <a:rPr lang="en-US" sz="2700" dirty="0" smtClean="0"/>
              <a:t>3. Other American colonies fought for independence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San Domi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130"/>
            <a:ext cx="6639831" cy="56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Mapa Gran Colombia (1819-1824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40" y="3810000"/>
            <a:ext cx="374986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le:Joppen1907India179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31" y="1236130"/>
            <a:ext cx="2504169" cy="28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Bell-Ringer: </a:t>
            </a:r>
            <a:r>
              <a:rPr lang="en-US" dirty="0" smtClean="0"/>
              <a:t>Famous Faces</a:t>
            </a:r>
            <a:br>
              <a:rPr lang="en-US" dirty="0" smtClean="0"/>
            </a:br>
            <a:r>
              <a:rPr lang="en-US" sz="2400" dirty="0" smtClean="0"/>
              <a:t>Number you paper 1-6 and see if you can name these “famous Faces”!</a:t>
            </a:r>
            <a:endParaRPr lang="en-US" sz="24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420812"/>
            <a:ext cx="4098561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00175"/>
            <a:ext cx="41148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17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457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724400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5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247666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327" y="381000"/>
            <a:ext cx="4929673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6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966" y="228600"/>
            <a:ext cx="3878668" cy="132632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I. American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54921"/>
            <a:ext cx="4343400" cy="3306763"/>
          </a:xfrm>
        </p:spPr>
        <p:txBody>
          <a:bodyPr/>
          <a:lstStyle/>
          <a:p>
            <a:pPr lvl="1" algn="ctr">
              <a:buNone/>
            </a:pPr>
            <a:r>
              <a:rPr lang="en-US" sz="2800" dirty="0" smtClean="0"/>
              <a:t>A. British set up 13 self-governing permanent colonies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4" name="Picture 2" descr="File:Map of territorial growth 1775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2222" r="3175" b="7778"/>
          <a:stretch>
            <a:fillRect/>
          </a:stretch>
        </p:blipFill>
        <p:spPr bwMode="auto">
          <a:xfrm>
            <a:off x="0" y="-48718"/>
            <a:ext cx="5410200" cy="7184036"/>
          </a:xfrm>
          <a:prstGeom prst="rect">
            <a:avLst/>
          </a:prstGeom>
          <a:noFill/>
        </p:spPr>
      </p:pic>
      <p:pic>
        <p:nvPicPr>
          <p:cNvPr id="8194" name="Picture 2" descr="File:Queen Charlotte by studio of Allan Rams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5638800" y="3378785"/>
            <a:ext cx="2968034" cy="34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0"/>
            <a:ext cx="9525000" cy="4525963"/>
          </a:xfrm>
        </p:spPr>
        <p:txBody>
          <a:bodyPr/>
          <a:lstStyle/>
          <a:p>
            <a:pPr lvl="1">
              <a:buNone/>
            </a:pPr>
            <a:r>
              <a:rPr lang="en-US" sz="3600" b="1" u="sng" dirty="0" smtClean="0"/>
              <a:t>B. French and Indian War</a:t>
            </a:r>
            <a:r>
              <a:rPr lang="en-US" sz="3600" dirty="0" smtClean="0"/>
              <a:t> (1754-63)</a:t>
            </a:r>
            <a:endParaRPr lang="en-US" dirty="0" smtClean="0"/>
          </a:p>
          <a:p>
            <a:pPr lvl="2">
              <a:buNone/>
            </a:pPr>
            <a:r>
              <a:rPr lang="en-US" sz="3000" dirty="0" smtClean="0"/>
              <a:t>1. </a:t>
            </a:r>
            <a:r>
              <a:rPr lang="en-US" sz="2600" dirty="0" smtClean="0"/>
              <a:t>GB and colonies vs. French and Native Americans</a:t>
            </a:r>
          </a:p>
          <a:p>
            <a:pPr lvl="2">
              <a:buNone/>
            </a:pPr>
            <a:r>
              <a:rPr lang="en-US" sz="3000" dirty="0" smtClean="0"/>
              <a:t>2. </a:t>
            </a:r>
            <a:r>
              <a:rPr lang="en-US" sz="2600" dirty="0" smtClean="0"/>
              <a:t>British gained French lands in America but also a large wartime debt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i984.photobucket.com/albums/ae323/Narwhal_EUIII/AAR%20WIA2/Cutepicture_zps7ea4f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6478581" cy="42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ockmohistory.com/wp-content/uploads/2014/02/lake-George-m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3343"/>
            <a:ext cx="4009235" cy="483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5490" y="0"/>
            <a:ext cx="6154290" cy="4525963"/>
          </a:xfrm>
        </p:spPr>
        <p:txBody>
          <a:bodyPr/>
          <a:lstStyle/>
          <a:p>
            <a:pPr lvl="1">
              <a:buNone/>
            </a:pPr>
            <a:r>
              <a:rPr lang="en-US" sz="3000" dirty="0" smtClean="0"/>
              <a:t>C. Rising </a:t>
            </a:r>
            <a:r>
              <a:rPr lang="en-US" sz="3000" dirty="0"/>
              <a:t>Tensions</a:t>
            </a:r>
          </a:p>
          <a:p>
            <a:pPr lvl="2">
              <a:buNone/>
            </a:pPr>
            <a:r>
              <a:rPr lang="en-US" sz="2600" dirty="0" smtClean="0"/>
              <a:t>1. Raised </a:t>
            </a:r>
            <a:r>
              <a:rPr lang="en-US" sz="2600" dirty="0"/>
              <a:t>taxes on many goods</a:t>
            </a:r>
          </a:p>
          <a:p>
            <a:pPr lvl="2">
              <a:buNone/>
            </a:pPr>
            <a:r>
              <a:rPr lang="en-US" sz="2600" dirty="0" smtClean="0"/>
              <a:t>2. Unrest </a:t>
            </a:r>
            <a:r>
              <a:rPr lang="en-US" sz="2600" dirty="0"/>
              <a:t>(Boston Massacre) turned into rebellion (Boston </a:t>
            </a:r>
            <a:r>
              <a:rPr lang="en-US" sz="2000" dirty="0"/>
              <a:t>Tea Party</a:t>
            </a:r>
            <a:r>
              <a:rPr lang="en-US" sz="2000" dirty="0"/>
              <a:t>)</a:t>
            </a:r>
            <a:r>
              <a:rPr lang="en-US" sz="1100" dirty="0"/>
              <a:t>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www.youtube.com/watch?v=kGSQ2VZvzVk</a:t>
            </a:r>
            <a:r>
              <a:rPr lang="en-US" sz="1100" dirty="0" smtClean="0"/>
              <a:t> 23:00</a:t>
            </a:r>
            <a:endParaRPr lang="en-US" sz="1100" dirty="0"/>
          </a:p>
          <a:p>
            <a:pPr>
              <a:buNone/>
            </a:pPr>
            <a:endParaRPr lang="en-US" sz="1600" dirty="0"/>
          </a:p>
        </p:txBody>
      </p:sp>
      <p:pic>
        <p:nvPicPr>
          <p:cNvPr id="4" name="Picture 4" descr="Opposition_To_Stamp_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41570" y="4180417"/>
            <a:ext cx="3657600" cy="27432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6740" y="8467"/>
            <a:ext cx="374726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000000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467" y="2708804"/>
            <a:ext cx="5486400" cy="421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470555"/>
            <a:ext cx="9144000" cy="53874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b="1" u="sng" dirty="0"/>
              <a:t>Intolerable Acts (1774) </a:t>
            </a:r>
            <a:r>
              <a:rPr lang="en-US" dirty="0"/>
              <a:t>– essentially limited the freedoms of the colonists.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Closed Boston Harbor until East India Trading Company had been reimbursed</a:t>
            </a:r>
          </a:p>
          <a:p>
            <a:pPr lvl="1">
              <a:buClr>
                <a:schemeClr val="bg1"/>
              </a:buClr>
            </a:pPr>
            <a:r>
              <a:rPr lang="en-US" dirty="0"/>
              <a:t>Granted colonial governors the right to quarter British troops in public/private buildings</a:t>
            </a:r>
          </a:p>
          <a:p>
            <a:pPr lvl="1">
              <a:buClr>
                <a:schemeClr val="bg1"/>
              </a:buClr>
            </a:pPr>
            <a:endParaRPr lang="en-US" dirty="0"/>
          </a:p>
          <a:p>
            <a:pPr lvl="1">
              <a:buClr>
                <a:schemeClr val="bg1"/>
              </a:buClr>
            </a:pPr>
            <a:endParaRPr lang="en-US" dirty="0"/>
          </a:p>
          <a:p>
            <a:pPr>
              <a:buClr>
                <a:schemeClr val="bg1"/>
              </a:buClr>
            </a:pPr>
            <a:r>
              <a:rPr lang="en-US" dirty="0"/>
              <a:t>Colonies respond with First Continental Congress discuss and list their grievances with the British Government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467"/>
            <a:ext cx="9105900" cy="14620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b="1" dirty="0"/>
              <a:t>THE EMPIRE STRIKES BACK</a:t>
            </a:r>
          </a:p>
        </p:txBody>
      </p:sp>
    </p:spTree>
    <p:extLst>
      <p:ext uri="{BB962C8B-B14F-4D97-AF65-F5344CB8AC3E}">
        <p14:creationId xmlns:p14="http://schemas.microsoft.com/office/powerpoint/2010/main" val="83205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" y="-18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5439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293</TotalTime>
  <Words>316</Words>
  <Application>Microsoft Office PowerPoint</Application>
  <PresentationFormat>On-screen Show (4:3)</PresentationFormat>
  <Paragraphs>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Rockwell</vt:lpstr>
      <vt:lpstr>Damask</vt:lpstr>
      <vt:lpstr>THE AMERICAN REVOLUTION</vt:lpstr>
      <vt:lpstr>Bell-Ringer: Famous Faces Number you paper 1-6 and see if you can name these “famous Faces”!</vt:lpstr>
      <vt:lpstr>PowerPoint Presentation</vt:lpstr>
      <vt:lpstr>PowerPoint Presentation</vt:lpstr>
      <vt:lpstr>I. American Independence</vt:lpstr>
      <vt:lpstr>PowerPoint Presentation</vt:lpstr>
      <vt:lpstr>PowerPoint Presentation</vt:lpstr>
      <vt:lpstr>THE EMPIRE STRIKES BACK</vt:lpstr>
      <vt:lpstr>PowerPoint Presentation</vt:lpstr>
      <vt:lpstr>Tarring and Feathering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pete</dc:creator>
  <cp:lastModifiedBy>Marwitz, Keith A.</cp:lastModifiedBy>
  <cp:revision>12</cp:revision>
  <dcterms:created xsi:type="dcterms:W3CDTF">2014-03-20T18:33:12Z</dcterms:created>
  <dcterms:modified xsi:type="dcterms:W3CDTF">2014-03-23T19:33:29Z</dcterms:modified>
</cp:coreProperties>
</file>