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6" r:id="rId2"/>
    <p:sldId id="274" r:id="rId3"/>
    <p:sldId id="276" r:id="rId4"/>
    <p:sldId id="275" r:id="rId5"/>
    <p:sldId id="257" r:id="rId6"/>
    <p:sldId id="264" r:id="rId7"/>
    <p:sldId id="268" r:id="rId8"/>
    <p:sldId id="269" r:id="rId9"/>
    <p:sldId id="266" r:id="rId10"/>
    <p:sldId id="267" r:id="rId11"/>
    <p:sldId id="265" r:id="rId12"/>
    <p:sldId id="258" r:id="rId13"/>
    <p:sldId id="259" r:id="rId14"/>
    <p:sldId id="260" r:id="rId15"/>
    <p:sldId id="261" r:id="rId16"/>
    <p:sldId id="262" r:id="rId17"/>
    <p:sldId id="263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23" autoAdjust="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0095B-0144-4E22-9C58-A3A25DAAEC5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58370-FB53-4055-B306-3BB22AA3E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8370-FB53-4055-B306-3BB22AA3EB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60E-FA41-40AE-AB6B-17FE81D858A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1A9-B4EC-4078-BFCC-3449243CA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18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60E-FA41-40AE-AB6B-17FE81D858A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1A9-B4EC-4078-BFCC-3449243CA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157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60E-FA41-40AE-AB6B-17FE81D858A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1A9-B4EC-4078-BFCC-3449243CA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57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60E-FA41-40AE-AB6B-17FE81D858A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1A9-B4EC-4078-BFCC-3449243CA6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51596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60E-FA41-40AE-AB6B-17FE81D858A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1A9-B4EC-4078-BFCC-3449243CA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92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60E-FA41-40AE-AB6B-17FE81D858A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1A9-B4EC-4078-BFCC-3449243CA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722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60E-FA41-40AE-AB6B-17FE81D858A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1A9-B4EC-4078-BFCC-3449243CA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924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60E-FA41-40AE-AB6B-17FE81D858A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1A9-B4EC-4078-BFCC-3449243CA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072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60E-FA41-40AE-AB6B-17FE81D858A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1A9-B4EC-4078-BFCC-3449243CA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42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60E-FA41-40AE-AB6B-17FE81D858A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1A9-B4EC-4078-BFCC-3449243CA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35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60E-FA41-40AE-AB6B-17FE81D858A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1A9-B4EC-4078-BFCC-3449243CA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351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60E-FA41-40AE-AB6B-17FE81D858A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1A9-B4EC-4078-BFCC-3449243CA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69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60E-FA41-40AE-AB6B-17FE81D858A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1A9-B4EC-4078-BFCC-3449243CA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23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60E-FA41-40AE-AB6B-17FE81D858A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1A9-B4EC-4078-BFCC-3449243CA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740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60E-FA41-40AE-AB6B-17FE81D858A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1A9-B4EC-4078-BFCC-3449243CA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94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60E-FA41-40AE-AB6B-17FE81D858A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1A9-B4EC-4078-BFCC-3449243CA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848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60E-FA41-40AE-AB6B-17FE81D858A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1A9-B4EC-4078-BFCC-3449243CA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392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D860E-FA41-40AE-AB6B-17FE81D858A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1A9-B4EC-4078-BFCC-3449243CA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556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3/32/G%C3%A9n%C3%A9ral_Toussaint_Louvertur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773308" cy="2387600"/>
          </a:xfrm>
        </p:spPr>
        <p:txBody>
          <a:bodyPr/>
          <a:lstStyle/>
          <a:p>
            <a:r>
              <a:rPr lang="en-US" dirty="0" smtClean="0"/>
              <a:t>Imperialism and Independence in the Americas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“The whites slept at the foot of Vesuvius”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On a separate sheet of paper, answer the following:</a:t>
            </a:r>
          </a:p>
          <a:p>
            <a:r>
              <a:rPr lang="en-US" sz="2800" dirty="0" smtClean="0"/>
              <a:t>What does this quote mean?</a:t>
            </a:r>
          </a:p>
          <a:p>
            <a:r>
              <a:rPr lang="en-US" sz="2800" dirty="0" smtClean="0"/>
              <a:t>Why would the author choose this metaphor?</a:t>
            </a:r>
          </a:p>
          <a:p>
            <a:r>
              <a:rPr lang="en-US" sz="2800" dirty="0" smtClean="0"/>
              <a:t>What does the painting symbolize?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uploads7.wikipaintings.org/images/william-turner/mount-vesuvius-in-eruption-1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8131" y="3471333"/>
            <a:ext cx="4947737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14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400"/>
            <a:ext cx="8763000" cy="4525963"/>
          </a:xfrm>
        </p:spPr>
        <p:txBody>
          <a:bodyPr/>
          <a:lstStyle/>
          <a:p>
            <a:pPr marL="0" lvl="3" indent="0">
              <a:buNone/>
            </a:pPr>
            <a:r>
              <a:rPr lang="en-US" sz="2800" b="1" u="sng" dirty="0" smtClean="0"/>
              <a:t>b. </a:t>
            </a:r>
            <a:r>
              <a:rPr lang="en-US" sz="2800" b="1" u="sng" dirty="0"/>
              <a:t>Toussaint </a:t>
            </a:r>
            <a:r>
              <a:rPr lang="en-US" sz="2800" b="1" u="sng" dirty="0" err="1"/>
              <a:t>L’Overture</a:t>
            </a:r>
            <a:r>
              <a:rPr lang="en-US" sz="2800" b="1" u="sng" dirty="0"/>
              <a:t>- </a:t>
            </a:r>
            <a:r>
              <a:rPr lang="en-US" sz="2800" dirty="0"/>
              <a:t>a freed slave, led revolts and later, with the help of others, proclaimed Haitian independence in 1803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File:Général Toussaint Louver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371600"/>
            <a:ext cx="3297335" cy="5486400"/>
          </a:xfrm>
          <a:prstGeom prst="rect">
            <a:avLst/>
          </a:prstGeom>
          <a:noFill/>
        </p:spPr>
      </p:pic>
      <p:pic>
        <p:nvPicPr>
          <p:cNvPr id="5" name="Picture 2" descr="http://cdn.dipity.com/uploads/events/ca2dda51ba699e2419c814117ee981ab_1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1762213"/>
            <a:ext cx="4190999" cy="5095787"/>
          </a:xfrm>
          <a:prstGeom prst="rect">
            <a:avLst/>
          </a:prstGeom>
          <a:noFill/>
        </p:spPr>
      </p:pic>
      <p:pic>
        <p:nvPicPr>
          <p:cNvPr id="7170" name="Picture 2" descr="Toussaint L'Ouverture portrait by Girardin: Recently discovered, this portrait is believed to be the only historically accurate painting of the Haitian leader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52" t="7781"/>
          <a:stretch/>
        </p:blipFill>
        <p:spPr bwMode="auto">
          <a:xfrm>
            <a:off x="3566270" y="2215014"/>
            <a:ext cx="2621060" cy="364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99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00821"/>
            <a:ext cx="9525000" cy="4525963"/>
          </a:xfrm>
        </p:spPr>
        <p:txBody>
          <a:bodyPr/>
          <a:lstStyle/>
          <a:p>
            <a:pPr lvl="2">
              <a:buNone/>
            </a:pPr>
            <a:r>
              <a:rPr lang="en-US" sz="3000" dirty="0" smtClean="0"/>
              <a:t>2. Mexico</a:t>
            </a:r>
            <a:endParaRPr lang="en-US" sz="3000" dirty="0"/>
          </a:p>
          <a:p>
            <a:pPr lvl="3">
              <a:buNone/>
            </a:pPr>
            <a:r>
              <a:rPr lang="en-US" sz="3000" b="1" u="sng" dirty="0" smtClean="0"/>
              <a:t>a. Father </a:t>
            </a:r>
            <a:r>
              <a:rPr lang="en-US" sz="3000" b="1" u="sng" dirty="0"/>
              <a:t>Hidalgo</a:t>
            </a:r>
            <a:r>
              <a:rPr lang="en-US" sz="3000" dirty="0"/>
              <a:t>- called for independence</a:t>
            </a:r>
          </a:p>
          <a:p>
            <a:pPr lvl="3">
              <a:buNone/>
            </a:pPr>
            <a:r>
              <a:rPr lang="en-US" sz="3000" dirty="0" smtClean="0"/>
              <a:t>b. After </a:t>
            </a:r>
            <a:r>
              <a:rPr lang="en-US" sz="3000" dirty="0"/>
              <a:t>10 years of war, Mexico became an independent monarchy ruled by creoles (1821)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http://upload.wikimedia.org/wikipedia/commons/b/bf/Miguel_Hidalgo_y_Costil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429435"/>
            <a:ext cx="3276600" cy="446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xicanhistory.org/rev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800" y="2423157"/>
            <a:ext cx="3649133" cy="446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3e308.medialib.glogster.com/media/08/0837b79b8a1de4248afa66534af3ba688cf87e5b76b5147bf62a9ea4d6d6ff53/spain-vs-mexico-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6099" y="3431396"/>
            <a:ext cx="3330801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" y="0"/>
            <a:ext cx="9169400" cy="4525963"/>
          </a:xfrm>
        </p:spPr>
        <p:txBody>
          <a:bodyPr/>
          <a:lstStyle/>
          <a:p>
            <a:pPr marL="342900" lvl="2" indent="-342900" algn="ctr">
              <a:buNone/>
            </a:pPr>
            <a:r>
              <a:rPr lang="en-US" sz="3200" b="1" u="sng" dirty="0" smtClean="0"/>
              <a:t>3. Simon </a:t>
            </a:r>
            <a:r>
              <a:rPr lang="en-US" sz="3200" b="1" u="sng" dirty="0"/>
              <a:t>Bolivar</a:t>
            </a:r>
            <a:r>
              <a:rPr lang="en-US" sz="3200" dirty="0"/>
              <a:t>- helped northern South American countries win independence; wanted to unite South America into a single country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3074" name="Picture 2" descr="File:Simón Bolívar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8" y="2438400"/>
            <a:ext cx="4045946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1.wikia.nocookie.net/__cb20110320203135/althistory/images/d/de/Larger_Gran_Colombia_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295"/>
          <a:stretch/>
        </p:blipFill>
        <p:spPr bwMode="auto">
          <a:xfrm>
            <a:off x="4088282" y="2438400"/>
            <a:ext cx="5030318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3" y="77522"/>
            <a:ext cx="8763000" cy="4525963"/>
          </a:xfrm>
        </p:spPr>
        <p:txBody>
          <a:bodyPr/>
          <a:lstStyle/>
          <a:p>
            <a:pPr marL="342900" lvl="2" indent="-342900" algn="ctr">
              <a:buNone/>
            </a:pPr>
            <a:r>
              <a:rPr lang="en-US" sz="3000" b="1" u="sng" dirty="0" smtClean="0"/>
              <a:t>4. Jose </a:t>
            </a:r>
            <a:r>
              <a:rPr lang="en-US" sz="3000" b="1" u="sng" dirty="0"/>
              <a:t>de San Martin-</a:t>
            </a:r>
            <a:r>
              <a:rPr lang="en-US" sz="3000" dirty="0"/>
              <a:t> helped southern South Americans countries win independence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Portrait of the battle of San Lorenzo, featuring Juan Bautista Cabral when he saved San Martín's l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5986" y="1524000"/>
            <a:ext cx="7694147" cy="535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rtrait of José de San Martín, raising the flag of Argent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90133"/>
            <a:ext cx="4038600" cy="536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B. Role of United States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85800" y="838200"/>
            <a:ext cx="10058400" cy="4525963"/>
          </a:xfrm>
        </p:spPr>
        <p:txBody>
          <a:bodyPr/>
          <a:lstStyle/>
          <a:p>
            <a:pPr lvl="2">
              <a:buNone/>
            </a:pPr>
            <a:r>
              <a:rPr lang="en-US" sz="3000" dirty="0" smtClean="0"/>
              <a:t>1. In 1820s, set policy of </a:t>
            </a:r>
            <a:r>
              <a:rPr lang="en-US" sz="3000" b="1" u="sng" dirty="0" smtClean="0"/>
              <a:t>Monroe Doctrine-</a:t>
            </a:r>
            <a:r>
              <a:rPr lang="en-US" sz="3000" dirty="0" smtClean="0"/>
              <a:t> no more European colonization in Americas</a:t>
            </a:r>
            <a:endParaRPr lang="en-US" sz="3000" dirty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http://socialstudieswithasmile.com/monroedoctrin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9" t="5769" r="36424" b="15385"/>
          <a:stretch/>
        </p:blipFill>
        <p:spPr bwMode="auto">
          <a:xfrm>
            <a:off x="1447800" y="2133600"/>
            <a:ext cx="645283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0" y="152400"/>
            <a:ext cx="10134600" cy="4525963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2400" dirty="0" smtClean="0"/>
              <a:t>2.US won </a:t>
            </a:r>
            <a:r>
              <a:rPr lang="en-US" sz="2400" b="1" u="sng" dirty="0" smtClean="0"/>
              <a:t>Mexican-American War</a:t>
            </a:r>
            <a:r>
              <a:rPr lang="en-US" sz="2400" dirty="0" smtClean="0"/>
              <a:t> and gained large territory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http://upload.wikimedia.org/wikipedia/commons/thumb/e/eb/Wpdms_republic_of_texas.svg/220px-Wpdms_republic_of_texa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869"/>
            <a:ext cx="4953000" cy="61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FalloftheAlam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4533" y="3901310"/>
            <a:ext cx="4117975" cy="296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pload.wikimedia.org/wikipedia/commons/thumb/b/bc/Mexico_nebel.jpg/250px-Mexico_neb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4532" y="739869"/>
            <a:ext cx="4199467" cy="316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4525963"/>
          </a:xfrm>
        </p:spPr>
        <p:txBody>
          <a:bodyPr/>
          <a:lstStyle/>
          <a:p>
            <a:pPr marL="342900" lvl="2" indent="-342900">
              <a:buNone/>
            </a:pPr>
            <a:r>
              <a:rPr lang="en-US" sz="3000" dirty="0" smtClean="0"/>
              <a:t>3. After Spanish-American war, US controlled Cuba, Puerto Rico, and Panama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 descr="http://img4.wikia.nocookie.net/__cb20130804124720/althistory/images/2/2a/Spanish-American-War_Propaganda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0" r="5001"/>
          <a:stretch/>
        </p:blipFill>
        <p:spPr bwMode="auto">
          <a:xfrm>
            <a:off x="16933" y="1635211"/>
            <a:ext cx="5334000" cy="522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asahistoria.net/images/uslatam_10kmile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35211"/>
            <a:ext cx="5105400" cy="365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tampachanging.com/photos/reother/cuba-LOC-4a05166a_o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599" y="4310415"/>
            <a:ext cx="3970867" cy="256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©2011, The McGraw-Hill Companies, Inc. All Rights Reserved.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7404A6-2541-4E9F-9D80-DD34106D4151}" type="slidenum">
              <a:rPr lang="en-US" altLang="en-US">
                <a:solidFill>
                  <a:schemeClr val="accent1"/>
                </a:solidFill>
              </a:rPr>
              <a:pPr/>
              <a:t>18</a:t>
            </a:fld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64518" name="Picture 4" descr="http://academic2.american.edu/%7Ewjc/yellowjo/images/gallery/005_evangelina_presid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0163" y="0"/>
            <a:ext cx="5303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2" descr="http://mediamythalert.files.wordpress.com/2010/02/evangelina_ha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56" r="8578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344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©2011, The McGraw-Hill Companies, Inc. All Rights Reserved.</a:t>
            </a:r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3CDC8D-7F0F-41AA-9D7E-1C93BB24246F}" type="slidenum">
              <a:rPr lang="en-US" altLang="en-US">
                <a:solidFill>
                  <a:schemeClr val="accent1"/>
                </a:solidFill>
              </a:rPr>
              <a:pPr/>
              <a:t>19</a:t>
            </a:fld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65542" name="Picture 2" descr="http://2.bp.blogspot.com/-nly0L_OiGZk/UZu5VJQE1RI/AAAAAAAAEJk/fmzotu-lsuw/s1600/weyl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26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4" descr="http://ih.constantcontact.com/fs087/1108762609255/img/1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6463" y="914400"/>
            <a:ext cx="31575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062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65321" cy="1326321"/>
          </a:xfrm>
        </p:spPr>
        <p:txBody>
          <a:bodyPr/>
          <a:lstStyle/>
          <a:p>
            <a:r>
              <a:rPr lang="en-US" dirty="0" smtClean="0"/>
              <a:t>When Finished With the Midterm…..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Using the textbook under your </a:t>
            </a:r>
            <a:r>
              <a:rPr lang="en-US" b="1" dirty="0" smtClean="0"/>
              <a:t>desk, answer </a:t>
            </a:r>
            <a:r>
              <a:rPr lang="en-US" b="1" dirty="0" smtClean="0"/>
              <a:t>the following </a:t>
            </a:r>
            <a:r>
              <a:rPr lang="en-US" b="1" dirty="0" smtClean="0"/>
              <a:t>questions in your notebook….</a:t>
            </a:r>
            <a:endParaRPr lang="en-US" b="1" dirty="0" smtClean="0"/>
          </a:p>
          <a:p>
            <a:pPr algn="ctr">
              <a:buNone/>
            </a:pPr>
            <a:r>
              <a:rPr lang="en-US" sz="2400" b="1" dirty="0" smtClean="0"/>
              <a:t>Use Chapter 20 to help you </a:t>
            </a:r>
            <a:r>
              <a:rPr lang="en-US" sz="2400" b="1" dirty="0" smtClean="0"/>
              <a:t>out!</a:t>
            </a:r>
          </a:p>
          <a:p>
            <a:pPr algn="ctr">
              <a:buNone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How was French Society divided up in the late 1700’s? Describe the division</a:t>
            </a:r>
          </a:p>
          <a:p>
            <a:pPr marL="457200" indent="-457200" algn="ctr">
              <a:buAutoNum type="arabicPeriod"/>
            </a:pPr>
            <a:r>
              <a:rPr lang="en-US" sz="2400" b="1" dirty="0" smtClean="0"/>
              <a:t>Draw me a picture in your notes </a:t>
            </a:r>
            <a:r>
              <a:rPr lang="en-US" sz="2400" b="1" dirty="0" smtClean="0"/>
              <a:t>detailing </a:t>
            </a:r>
            <a:r>
              <a:rPr lang="en-US" sz="2400" b="1" dirty="0" smtClean="0"/>
              <a:t>this division)</a:t>
            </a:r>
          </a:p>
          <a:p>
            <a:pPr marL="457200" indent="-457200" algn="ctr">
              <a:buAutoNum type="arabicPeriod"/>
            </a:pPr>
            <a:r>
              <a:rPr lang="en-US" sz="2400" b="1" dirty="0" smtClean="0"/>
              <a:t>Why did people hate Marie Antoinette?</a:t>
            </a:r>
          </a:p>
          <a:p>
            <a:pPr marL="457200" indent="-457200" algn="ctr">
              <a:buAutoNum type="arabicPeriod"/>
            </a:pPr>
            <a:r>
              <a:rPr lang="en-US" sz="2400" b="1" dirty="0" smtClean="0"/>
              <a:t>What were the 5 major causes of the French Revolution?</a:t>
            </a:r>
          </a:p>
          <a:p>
            <a:pPr marL="457200" indent="-457200" algn="ctr">
              <a:buAutoNum type="arabicPeriod"/>
            </a:pPr>
            <a:endParaRPr lang="en-US" dirty="0" smtClean="0"/>
          </a:p>
          <a:p>
            <a:pPr marL="457200" indent="-457200" algn="ctr"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©2011, The McGraw-Hill Companies, Inc. All Rights Reserved.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6E1B77-9044-4C3F-83C5-8DFFC962019F}" type="slidenum">
              <a:rPr lang="en-US" altLang="en-US">
                <a:solidFill>
                  <a:schemeClr val="accent1"/>
                </a:solidFill>
              </a:rPr>
              <a:pPr/>
              <a:t>20</a:t>
            </a:fld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66566" name="Picture 2" descr="File:USS Maine ACR-1 in Havana harbor before explosion 18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658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E821C5-B7F8-4166-B2E1-44B7634A175E}" type="slidenum">
              <a:rPr lang="en-US" altLang="en-US">
                <a:solidFill>
                  <a:schemeClr val="accent1"/>
                </a:solidFill>
              </a:rPr>
              <a:pPr/>
              <a:t>21</a:t>
            </a:fld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67589" name="Picture 4" descr="http://usamericanaauctions.com/ItemImages/000001/541-b_l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2" descr="http://www.pbs.org/crucible/photos/headline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08200"/>
            <a:ext cx="40386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6" descr="http://jjcaylor.edublogs.org/files/2011/03/spainpaper-1nhf4y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53000"/>
            <a:ext cx="51816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637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for Today…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7765322" cy="3695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Identify the causes of Revolution in Central and South America.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Bell-Work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65322" cy="369513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Where is Haiti?</a:t>
            </a:r>
          </a:p>
          <a:p>
            <a:pPr marL="457200" indent="-457200">
              <a:buAutoNum type="arabicPeriod"/>
            </a:pPr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Who used to control Mexico?</a:t>
            </a:r>
          </a:p>
          <a:p>
            <a:pPr marL="457200" indent="-457200">
              <a:buAutoNum type="arabicPeriod"/>
            </a:pPr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Who controlled Cuba in 1905?</a:t>
            </a:r>
          </a:p>
          <a:p>
            <a:pPr marL="457200" indent="-457200">
              <a:buAutoNum type="arabicPeriod"/>
            </a:pPr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What does “Yellow Journalism” mean?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3810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I. Independence in the Americas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332037"/>
            <a:ext cx="3793068" cy="4525963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dirty="0" smtClean="0"/>
              <a:t>A. France </a:t>
            </a:r>
            <a:r>
              <a:rPr lang="en-US" dirty="0"/>
              <a:t>controlled Caribbean islands, Spain controlled Western Latin America and Portugal controlled Brazil</a:t>
            </a:r>
            <a:endParaRPr lang="en-US" sz="2000" dirty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olonialism: America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1" y="-25400"/>
            <a:ext cx="5334000" cy="686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ostfiles1.naver.net/data17/2006/8/25/176/torda-ilsutory.gif?type=w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23" r="11530"/>
          <a:stretch/>
        </p:blipFill>
        <p:spPr bwMode="auto">
          <a:xfrm>
            <a:off x="0" y="4251296"/>
            <a:ext cx="3810001" cy="263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8800" y="0"/>
            <a:ext cx="10668000" cy="5257800"/>
          </a:xfrm>
        </p:spPr>
        <p:txBody>
          <a:bodyPr/>
          <a:lstStyle/>
          <a:p>
            <a:pPr marL="914400" lvl="2" indent="0">
              <a:buNone/>
            </a:pPr>
            <a:r>
              <a:rPr lang="en-US" sz="2800" dirty="0"/>
              <a:t>	</a:t>
            </a:r>
            <a:r>
              <a:rPr lang="en-US" sz="3200" dirty="0" smtClean="0"/>
              <a:t>1. Haiti</a:t>
            </a:r>
            <a:endParaRPr lang="en-US" sz="3200" dirty="0"/>
          </a:p>
          <a:p>
            <a:pPr marL="1371600" lvl="3" indent="0">
              <a:buNone/>
            </a:pPr>
            <a:r>
              <a:rPr lang="en-US" sz="3200" dirty="0" smtClean="0"/>
              <a:t>		a. French </a:t>
            </a:r>
            <a:r>
              <a:rPr lang="en-US" sz="3200" dirty="0"/>
              <a:t>revolution led to revolts in </a:t>
            </a:r>
            <a:r>
              <a:rPr lang="en-US" sz="3200" dirty="0" smtClean="0"/>
              <a:t>			the French colony </a:t>
            </a:r>
            <a:r>
              <a:rPr lang="en-US" sz="3200" dirty="0"/>
              <a:t>of St. </a:t>
            </a:r>
            <a:r>
              <a:rPr lang="en-US" sz="3200" dirty="0" err="1"/>
              <a:t>Domingue</a:t>
            </a:r>
            <a:r>
              <a:rPr lang="en-US" sz="3200" dirty="0"/>
              <a:t> (Haiti)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http://southernnationalist.com/blog/wp-content/uploads/2012/09/Haitian-slave-revo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3" y="1913163"/>
            <a:ext cx="9144000" cy="4927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63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39" y="-228600"/>
            <a:ext cx="7765321" cy="1326321"/>
          </a:xfrm>
        </p:spPr>
        <p:txBody>
          <a:bodyPr/>
          <a:lstStyle/>
          <a:p>
            <a:r>
              <a:rPr lang="en-US" dirty="0" smtClean="0"/>
              <a:t>Saint </a:t>
            </a:r>
            <a:r>
              <a:rPr lang="en-US" dirty="0" err="1" smtClean="0"/>
              <a:t>Domingue</a:t>
            </a:r>
            <a:r>
              <a:rPr lang="en-US" dirty="0" smtClean="0"/>
              <a:t> (Haiti)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867" y="838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was so great about it this French colony?</a:t>
            </a:r>
          </a:p>
          <a:p>
            <a:r>
              <a:rPr lang="en-US" sz="2800" dirty="0" smtClean="0"/>
              <a:t>Sugar – largest producer in the world at 40%</a:t>
            </a:r>
          </a:p>
          <a:p>
            <a:r>
              <a:rPr lang="en-US" sz="2800" dirty="0" smtClean="0"/>
              <a:t>Coffee  - also largest producer in the world at 60%</a:t>
            </a:r>
          </a:p>
        </p:txBody>
      </p:sp>
      <p:pic>
        <p:nvPicPr>
          <p:cNvPr id="18434" name="Picture 2" descr="http://www.catmonfoundation.org/images/coffee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4495800" cy="3505200"/>
          </a:xfrm>
          <a:prstGeom prst="rect">
            <a:avLst/>
          </a:prstGeom>
          <a:noFill/>
        </p:spPr>
      </p:pic>
      <p:pic>
        <p:nvPicPr>
          <p:cNvPr id="18438" name="Picture 6" descr="http://www.fantompowa.net/Flame/slaves.antig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1" y="3352800"/>
            <a:ext cx="48006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27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152400"/>
            <a:ext cx="9372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Three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30178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Whites – 40,000</a:t>
            </a:r>
          </a:p>
          <a:p>
            <a:pPr algn="ctr">
              <a:buNone/>
            </a:pPr>
            <a:r>
              <a:rPr lang="en-US" sz="2800" dirty="0" smtClean="0"/>
              <a:t>Mulattoes – 28,000 – (What is a mulatto?)</a:t>
            </a:r>
          </a:p>
          <a:p>
            <a:pPr algn="ctr">
              <a:buNone/>
            </a:pPr>
            <a:r>
              <a:rPr lang="en-US" sz="2800" dirty="0" smtClean="0"/>
              <a:t>African Slaves – 425,000</a:t>
            </a:r>
          </a:p>
        </p:txBody>
      </p:sp>
      <p:pic>
        <p:nvPicPr>
          <p:cNvPr id="17410" name="Picture 2" descr="http://blogs.utexas.edu/15minutehistory/files/2012/11/mulat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95600"/>
            <a:ext cx="52578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02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“The whites slept at the foot of Vesuvius”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uploads7.wikipaintings.org/images/william-turner/mount-vesuvius-in-eruption-1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633"/>
            <a:ext cx="9144000" cy="6196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91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484</TotalTime>
  <Words>416</Words>
  <Application>Microsoft Office PowerPoint</Application>
  <PresentationFormat>On-screen Show (4:3)</PresentationFormat>
  <Paragraphs>56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Damask</vt:lpstr>
      <vt:lpstr>Imperialism and Independence in the Americas</vt:lpstr>
      <vt:lpstr>When Finished With the Midterm…..</vt:lpstr>
      <vt:lpstr>Objective for Today… </vt:lpstr>
      <vt:lpstr>Bell-Work</vt:lpstr>
      <vt:lpstr> I. Independence in the Americas </vt:lpstr>
      <vt:lpstr>Slide 6</vt:lpstr>
      <vt:lpstr>Saint Domingue (Haiti)</vt:lpstr>
      <vt:lpstr>Three Classes</vt:lpstr>
      <vt:lpstr>“The whites slept at the foot of Vesuvius”</vt:lpstr>
      <vt:lpstr>“The whites slept at the foot of Vesuvius”</vt:lpstr>
      <vt:lpstr>Slide 11</vt:lpstr>
      <vt:lpstr>Slide 12</vt:lpstr>
      <vt:lpstr>Slide 13</vt:lpstr>
      <vt:lpstr>Slide 14</vt:lpstr>
      <vt:lpstr>B. Role of United States </vt:lpstr>
      <vt:lpstr>Slide 16</vt:lpstr>
      <vt:lpstr>Slide 17</vt:lpstr>
      <vt:lpstr>Slide 18</vt:lpstr>
      <vt:lpstr>Slide 19</vt:lpstr>
      <vt:lpstr>Slide 20</vt:lpstr>
      <vt:lpstr>Slide 21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</dc:creator>
  <cp:lastModifiedBy>keitha.marwitz</cp:lastModifiedBy>
  <cp:revision>37</cp:revision>
  <dcterms:created xsi:type="dcterms:W3CDTF">2014-03-20T18:43:27Z</dcterms:created>
  <dcterms:modified xsi:type="dcterms:W3CDTF">2014-03-27T17:18:12Z</dcterms:modified>
</cp:coreProperties>
</file>