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75" r:id="rId11"/>
    <p:sldId id="263" r:id="rId12"/>
    <p:sldId id="264" r:id="rId13"/>
    <p:sldId id="274" r:id="rId14"/>
    <p:sldId id="272" r:id="rId15"/>
    <p:sldId id="265" r:id="rId16"/>
    <p:sldId id="273" r:id="rId17"/>
    <p:sldId id="266" r:id="rId18"/>
    <p:sldId id="276" r:id="rId19"/>
    <p:sldId id="277" r:id="rId20"/>
    <p:sldId id="278" r:id="rId21"/>
    <p:sldId id="267" r:id="rId22"/>
    <p:sldId id="271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84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file:///\\localhost\upload.wikimedia.org\wikipedia\commons\9\95\1890sc_Pears_Soap_A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African Imperialism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newsimg.bbc.co.uk/media/images/41910000/gif/_41910888_strategic_import_map4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85" y="0"/>
            <a:ext cx="8983980" cy="68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35" y="0"/>
            <a:ext cx="5578445" cy="4213296"/>
          </a:xfrm>
        </p:spPr>
        <p:txBody>
          <a:bodyPr>
            <a:normAutofit/>
          </a:bodyPr>
          <a:lstStyle/>
          <a:p>
            <a:pPr marL="0" lvl="2" indent="0">
              <a:spcBef>
                <a:spcPts val="1000"/>
              </a:spcBef>
              <a:buNone/>
            </a:pPr>
            <a:r>
              <a:rPr lang="en-US" sz="3600" dirty="0" smtClean="0">
                <a:effectLst/>
              </a:rPr>
              <a:t>2. British </a:t>
            </a:r>
            <a:r>
              <a:rPr lang="en-US" sz="3600" dirty="0">
                <a:effectLst/>
              </a:rPr>
              <a:t>occupied Egypt in 1882 to protect its interests and gain control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0"/>
            <a:ext cx="6294120" cy="450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upload.wikimedia.org/wikipedia/commons/5/52/British_Decolonisation_in_Afr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680"/>
            <a:ext cx="589788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delvillewood.com/photographies/artilleu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7" y="4323032"/>
            <a:ext cx="4142105" cy="25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1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eopold ii garter k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5280" y="182880"/>
            <a:ext cx="8953500" cy="66751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500" dirty="0" smtClean="0">
                <a:effectLst/>
              </a:rPr>
              <a:t>B. French </a:t>
            </a:r>
            <a:r>
              <a:rPr lang="en-US" sz="3500" dirty="0">
                <a:effectLst/>
              </a:rPr>
              <a:t>controlled West Africa </a:t>
            </a:r>
            <a:endParaRPr lang="en-US" sz="2600" dirty="0">
              <a:effectLst/>
            </a:endParaRPr>
          </a:p>
          <a:p>
            <a:pPr marL="457200" lvl="1" indent="0">
              <a:buNone/>
            </a:pPr>
            <a:r>
              <a:rPr lang="en-US" sz="3500" dirty="0" smtClean="0">
                <a:effectLst/>
              </a:rPr>
              <a:t>C. The </a:t>
            </a:r>
            <a:r>
              <a:rPr lang="en-US" sz="3500" dirty="0">
                <a:effectLst/>
              </a:rPr>
              <a:t>Congo (central Africa)</a:t>
            </a:r>
            <a:endParaRPr lang="en-US" sz="2600" dirty="0">
              <a:effectLst/>
            </a:endParaRPr>
          </a:p>
          <a:p>
            <a:pPr lvl="2"/>
            <a:r>
              <a:rPr lang="en-US" sz="3000" b="1" u="sng" dirty="0">
                <a:effectLst/>
              </a:rPr>
              <a:t>King Leopold II</a:t>
            </a:r>
            <a:r>
              <a:rPr lang="en-US" sz="3000" dirty="0">
                <a:effectLst/>
              </a:rPr>
              <a:t>- (Belgium) claimed the territory for himself</a:t>
            </a:r>
            <a:endParaRPr lang="en-US" sz="2200" dirty="0">
              <a:effectLst/>
            </a:endParaRPr>
          </a:p>
          <a:p>
            <a:pPr lvl="2"/>
            <a:r>
              <a:rPr lang="en-US" sz="3000" dirty="0">
                <a:effectLst/>
              </a:rPr>
              <a:t>Created a personal fortune; exploited natural resources </a:t>
            </a:r>
            <a:r>
              <a:rPr lang="en-US" sz="2400" dirty="0">
                <a:effectLst/>
              </a:rPr>
              <a:t>(rubber)</a:t>
            </a:r>
            <a:endParaRPr lang="en-US" sz="1800" dirty="0">
              <a:effectLst/>
            </a:endParaRPr>
          </a:p>
          <a:p>
            <a:pPr lvl="2"/>
            <a:r>
              <a:rPr lang="en-US" sz="3000" dirty="0">
                <a:effectLst/>
              </a:rPr>
              <a:t>Abuse of Africans led to death of 10 million </a:t>
            </a:r>
            <a:endParaRPr lang="en-US" sz="2200" dirty="0">
              <a:effectLst/>
            </a:endParaRPr>
          </a:p>
          <a:p>
            <a:endParaRPr lang="en-US" dirty="0"/>
          </a:p>
        </p:txBody>
      </p:sp>
      <p:pic>
        <p:nvPicPr>
          <p:cNvPr id="11268" name="Picture 4" descr="http://d75822.medialib.glogster.com/media/43/43070143843c2a263631fd55b56313c38ff540a2ffb33e84777ab0016389d5cf/imageofchildrenon-20tracks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0112"/>
            <a:ext cx="3337560" cy="23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nrc.nl/multimedia/archive/00232/ENG-Leopold_23266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20" y="4550112"/>
            <a:ext cx="3119146" cy="23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3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2.bp.blogspot.com/-_ZxoULYYNZA/TbFR6RyhbpI/AAAAAAAAFhU/LG-p2iA1BAo/s1600/leopold%2Bcongo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5040" cy="68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2.bp.blogspot.com/_l4z_uk_P7MU/TKqu7I6Mn7I/AAAAAAAAIrE/XmxqbgrVpx4/s1600/DSC_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29" y="1274709"/>
            <a:ext cx="6512071" cy="43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3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upload.wikimedia.org/wikipedia/commons/thumb/5/52/MutilatedChildrenFromCongo.jpg/220px-MutilatedChildrenFromCo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6280" cy="691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soundonsight.org/wp-content/uploads/2009/05/congo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79" y="844829"/>
            <a:ext cx="7655072" cy="52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6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880" y="427284"/>
            <a:ext cx="5669280" cy="585921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D. British </a:t>
            </a:r>
            <a:r>
              <a:rPr lang="en-US" sz="3600" dirty="0">
                <a:effectLst/>
              </a:rPr>
              <a:t>in South Africa</a:t>
            </a:r>
            <a:endParaRPr lang="en-US" sz="2800" dirty="0">
              <a:effectLst/>
            </a:endParaRPr>
          </a:p>
          <a:p>
            <a:pPr marL="914400" lvl="2" indent="0">
              <a:buNone/>
            </a:pPr>
            <a:r>
              <a:rPr lang="en-US" sz="3200" b="1" u="sng" dirty="0" smtClean="0">
                <a:effectLst/>
              </a:rPr>
              <a:t>1. Zulu</a:t>
            </a:r>
            <a:endParaRPr lang="en-US" sz="2400" dirty="0">
              <a:effectLst/>
            </a:endParaRP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a. African </a:t>
            </a:r>
            <a:r>
              <a:rPr lang="en-US" sz="3000" dirty="0">
                <a:effectLst/>
              </a:rPr>
              <a:t>tribe united by </a:t>
            </a:r>
            <a:r>
              <a:rPr lang="en-US" sz="3000" b="1" u="sng" dirty="0" err="1">
                <a:effectLst/>
              </a:rPr>
              <a:t>Shaka</a:t>
            </a:r>
            <a:r>
              <a:rPr lang="en-US" sz="3000" b="1" u="sng" dirty="0">
                <a:effectLst/>
              </a:rPr>
              <a:t> Zulu</a:t>
            </a:r>
            <a:endParaRPr lang="en-US" sz="2200" dirty="0">
              <a:effectLst/>
            </a:endParaRP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b. </a:t>
            </a:r>
            <a:r>
              <a:rPr lang="en-US" sz="3000" dirty="0" err="1" smtClean="0">
                <a:effectLst/>
              </a:rPr>
              <a:t>Shaka’s</a:t>
            </a:r>
            <a:r>
              <a:rPr lang="en-US" sz="3000" dirty="0" smtClean="0">
                <a:effectLst/>
              </a:rPr>
              <a:t> </a:t>
            </a:r>
            <a:r>
              <a:rPr lang="en-US" sz="3000" dirty="0">
                <a:effectLst/>
              </a:rPr>
              <a:t>nephew fought the British and won a victory before being defeated by British</a:t>
            </a:r>
            <a:endParaRPr lang="en-US" sz="22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4" name="Picture 2" descr="http://upload.wikimedia.org/wikipedia/commons/thumb/9/9d/LocationZululandca1890.svg/250px-LocationZululandca1890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0"/>
            <a:ext cx="6675120" cy="33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upload.wikimedia.org/wikipedia/commons/5/58/Zuluchargegu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775"/>
            <a:ext cx="2887980" cy="68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pload.wikimedia.org/wikipedia/commons/thumb/7/73/KingShaka.jpg/150px-KingSha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166159"/>
            <a:ext cx="2884170" cy="36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4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upload.wikimedia.org/wikipedia/commons/thumb/7/72/Dinizulu.jpg/200px-Dinizu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0"/>
            <a:ext cx="5257800" cy="683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upload.wikimedia.org/wikipedia/commons/thumb/e/e5/Cetshwayo-c1875.jpg/200px-Cetshwayo-c1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5" y="-14733"/>
            <a:ext cx="5849132" cy="68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22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7845" y="221544"/>
            <a:ext cx="6172805" cy="6636456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3000" b="1" u="sng" dirty="0" smtClean="0">
                <a:effectLst/>
              </a:rPr>
              <a:t>2. Boer </a:t>
            </a:r>
            <a:r>
              <a:rPr lang="en-US" sz="3000" b="1" u="sng" dirty="0">
                <a:effectLst/>
              </a:rPr>
              <a:t>War</a:t>
            </a:r>
            <a:endParaRPr lang="en-US" sz="3000" dirty="0">
              <a:effectLst/>
            </a:endParaRP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a. British </a:t>
            </a:r>
            <a:r>
              <a:rPr lang="en-US" sz="3000" dirty="0">
                <a:effectLst/>
              </a:rPr>
              <a:t>expanded north into Dutch (Boer) territory because gold was found- leading to war in 1899</a:t>
            </a: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b. British </a:t>
            </a:r>
            <a:r>
              <a:rPr lang="en-US" sz="3000" dirty="0">
                <a:effectLst/>
              </a:rPr>
              <a:t>gained control but fought rebels who used guerilla tactics against British troops</a:t>
            </a: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c. British </a:t>
            </a:r>
            <a:r>
              <a:rPr lang="en-US" sz="3000" dirty="0">
                <a:effectLst/>
              </a:rPr>
              <a:t>brutally defeated the Boers</a:t>
            </a:r>
          </a:p>
          <a:p>
            <a:endParaRPr lang="en-US" dirty="0"/>
          </a:p>
        </p:txBody>
      </p:sp>
      <p:pic>
        <p:nvPicPr>
          <p:cNvPr id="15364" name="Picture 4" descr="http://upload.wikimedia.org/wikipedia/commons/thumb/d/dd/VerskroeideAarde1.jpg/200px-VerskroeideAard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26722"/>
          <a:stretch/>
        </p:blipFill>
        <p:spPr bwMode="auto">
          <a:xfrm>
            <a:off x="5394960" y="3840480"/>
            <a:ext cx="679704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thumb/b/ba/LizzieVanZyl.jpg/200px-LizzieVanZy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0" y="51505"/>
            <a:ext cx="6797040" cy="38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4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media-2.web.britannica.com/eb-media/94/91394-004-D4E27A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9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vrouemonument.co.za/wp-content/uploads/2013/06/concentration-cam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61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0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287780" y="231141"/>
            <a:ext cx="4282440" cy="152907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Warm Up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94360" y="1317626"/>
            <a:ext cx="5669280" cy="554037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200" dirty="0"/>
              <a:t>In 5</a:t>
            </a:r>
            <a:r>
              <a:rPr lang="en-US" sz="4200" dirty="0" smtClean="0"/>
              <a:t> </a:t>
            </a:r>
            <a:r>
              <a:rPr lang="en-US" sz="4200" dirty="0"/>
              <a:t>minutes, create a 2-column table listing as many positive and negative outcomes  of colonization</a:t>
            </a:r>
            <a:r>
              <a:rPr lang="en-US" sz="2400" dirty="0" smtClean="0"/>
              <a:t>. 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9" y="0"/>
            <a:ext cx="5319711" cy="697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354389" y="264001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0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Boer War - Vereeniging Concentration Camp - Pre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55" y="0"/>
            <a:ext cx="9692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56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654" y="29523"/>
            <a:ext cx="10353761" cy="1326321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III. Effects </a:t>
            </a:r>
            <a:r>
              <a:rPr lang="en-US" dirty="0">
                <a:effectLst/>
              </a:rPr>
              <a:t>of African Imperialism</a:t>
            </a:r>
            <a:r>
              <a:rPr lang="en-US" sz="2800" dirty="0">
                <a:effectLst/>
              </a:rPr>
              <a:t/>
            </a:r>
            <a:br>
              <a:rPr lang="en-US" sz="2800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5741" y="692683"/>
            <a:ext cx="6560821" cy="457905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A. African </a:t>
            </a:r>
            <a:r>
              <a:rPr lang="en-US" sz="3200" dirty="0">
                <a:effectLst/>
              </a:rPr>
              <a:t>tribes were split between colonies </a:t>
            </a:r>
            <a:endParaRPr lang="en-US" sz="2400" dirty="0">
              <a:effectLst/>
            </a:endParaRPr>
          </a:p>
          <a:p>
            <a:pPr marL="457200" lvl="1" indent="0">
              <a:buNone/>
            </a:pPr>
            <a:r>
              <a:rPr lang="en-US" sz="3200" dirty="0" smtClean="0">
                <a:effectLst/>
              </a:rPr>
              <a:t>B. Tribes </a:t>
            </a:r>
            <a:r>
              <a:rPr lang="en-US" sz="3200" dirty="0">
                <a:effectLst/>
              </a:rPr>
              <a:t>were pitted against each other in colonies as a way to keep European control</a:t>
            </a:r>
            <a:endParaRPr lang="en-US" sz="24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386" name="Picture 2" descr="http://upload.wikimedia.org/wikipedia/commons/thumb/d/de/Colonial_Africa_1913_map.svg/300px-Colonial_Africa_1913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34" y="997962"/>
            <a:ext cx="5916295" cy="55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libweb5.princeton.edu/visual_materials/maps/websites/africa/livingstone/livingstone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" y="3749040"/>
            <a:ext cx="524995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2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0" y="137319"/>
            <a:ext cx="5631180" cy="2519363"/>
          </a:xfrm>
        </p:spPr>
        <p:txBody>
          <a:bodyPr>
            <a:normAutofit/>
          </a:bodyPr>
          <a:lstStyle/>
          <a:p>
            <a:r>
              <a:rPr lang="en-US" sz="3200" dirty="0"/>
              <a:t>Colonial </a:t>
            </a:r>
            <a:r>
              <a:rPr lang="en-US" sz="3200" dirty="0" smtClean="0"/>
              <a:t>Africa:1914</a:t>
            </a:r>
            <a:endParaRPr lang="en-US" sz="3200" dirty="0"/>
          </a:p>
        </p:txBody>
      </p:sp>
      <p:sp>
        <p:nvSpPr>
          <p:cNvPr id="1026" name="Content Placeholder 2"/>
          <p:cNvSpPr>
            <a:spLocks noGrp="1"/>
          </p:cNvSpPr>
          <p:nvPr>
            <p:ph idx="1"/>
          </p:nvPr>
        </p:nvSpPr>
        <p:spPr>
          <a:xfrm>
            <a:off x="0" y="2794001"/>
            <a:ext cx="5538788" cy="40560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What are some potential problems that could result from Europeans changing boundary lines throughout the African continent? </a:t>
            </a: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7591" r="3227" b="4227"/>
          <a:stretch>
            <a:fillRect/>
          </a:stretch>
        </p:blipFill>
        <p:spPr bwMode="auto">
          <a:xfrm>
            <a:off x="5538788" y="0"/>
            <a:ext cx="6653212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74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95" y="267141"/>
            <a:ext cx="10353762" cy="369513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000" dirty="0" smtClean="0">
                <a:effectLst/>
              </a:rPr>
              <a:t>C. Economic </a:t>
            </a:r>
            <a:r>
              <a:rPr lang="en-US" sz="3000" dirty="0">
                <a:effectLst/>
              </a:rPr>
              <a:t>poverty in Africa</a:t>
            </a:r>
          </a:p>
          <a:p>
            <a:pPr marL="457200" lvl="1" indent="0">
              <a:buNone/>
            </a:pPr>
            <a:r>
              <a:rPr lang="en-US" sz="3000" dirty="0" smtClean="0">
                <a:effectLst/>
              </a:rPr>
              <a:t>D. Lack </a:t>
            </a:r>
            <a:r>
              <a:rPr lang="en-US" sz="3000" dirty="0">
                <a:effectLst/>
              </a:rPr>
              <a:t>development- Africa used for resources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57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0963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100"/>
              <a:t>White Man</a:t>
            </a:r>
            <a:r>
              <a:rPr lang="en-US" altLang="en-US" sz="4100"/>
              <a:t>’</a:t>
            </a:r>
            <a:r>
              <a:rPr lang="en-US" sz="4100"/>
              <a:t>s Burden</a:t>
            </a:r>
          </a:p>
        </p:txBody>
      </p:sp>
      <p:pic>
        <p:nvPicPr>
          <p:cNvPr id="25602" name="Picture 4" descr="File:1890sc Pears Soap A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38200"/>
            <a:ext cx="3886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http://forquignon.com/history/american/imperialism/schoolho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3492791"/>
            <a:ext cx="4998720" cy="33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4229100" y="852488"/>
            <a:ext cx="763523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panose="020205020503050203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800" dirty="0"/>
              <a:t>Many Europeans justified their actions because they believed that Africans were unable to govern themselves.  They subscribed to a belief of </a:t>
            </a:r>
            <a:r>
              <a:rPr lang="en-US" altLang="en-US" sz="2800" dirty="0"/>
              <a:t>“</a:t>
            </a:r>
            <a:r>
              <a:rPr lang="en-US" sz="2800" dirty="0"/>
              <a:t>White Man</a:t>
            </a:r>
            <a:r>
              <a:rPr lang="en-US" altLang="en-US" sz="2800" dirty="0"/>
              <a:t>’</a:t>
            </a:r>
            <a:r>
              <a:rPr lang="en-US" sz="2800" dirty="0"/>
              <a:t>s Burden</a:t>
            </a:r>
            <a:r>
              <a:rPr lang="en-US" altLang="en-US" sz="2800" dirty="0"/>
              <a:t>”</a:t>
            </a:r>
            <a:r>
              <a:rPr lang="en-US" sz="2800" dirty="0"/>
              <a:t>, meaning that it was the European</a:t>
            </a:r>
            <a:r>
              <a:rPr lang="en-US" altLang="en-US" sz="2800" dirty="0"/>
              <a:t>’</a:t>
            </a:r>
            <a:r>
              <a:rPr lang="en-US" sz="2800" dirty="0"/>
              <a:t>s duty to civilize, educate, and convert the inhabitants of their colonies.</a:t>
            </a:r>
          </a:p>
        </p:txBody>
      </p:sp>
    </p:spTree>
    <p:extLst>
      <p:ext uri="{BB962C8B-B14F-4D97-AF65-F5344CB8AC3E}">
        <p14:creationId xmlns:p14="http://schemas.microsoft.com/office/powerpoint/2010/main" val="405431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US" dirty="0" smtClean="0"/>
              <a:t>I. Imperialism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3485" y="1135944"/>
            <a:ext cx="5898485" cy="572205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A. Scramble </a:t>
            </a:r>
            <a:r>
              <a:rPr lang="en-US" sz="3600" dirty="0">
                <a:effectLst/>
              </a:rPr>
              <a:t>for Africa (1880-1914)</a:t>
            </a:r>
            <a:endParaRPr lang="en-US" sz="2800" dirty="0">
              <a:effectLst/>
            </a:endParaRPr>
          </a:p>
          <a:p>
            <a:pPr marL="914400" lvl="2" indent="0">
              <a:buNone/>
            </a:pPr>
            <a:r>
              <a:rPr lang="en-US" sz="3200" dirty="0" smtClean="0">
                <a:effectLst/>
              </a:rPr>
              <a:t>1. Disease </a:t>
            </a:r>
            <a:r>
              <a:rPr lang="en-US" sz="3200" dirty="0">
                <a:effectLst/>
              </a:rPr>
              <a:t>had prevented Europeans </a:t>
            </a:r>
            <a:r>
              <a:rPr lang="en-US" sz="3200" dirty="0" smtClean="0">
                <a:effectLst/>
              </a:rPr>
              <a:t>from creating </a:t>
            </a:r>
            <a:r>
              <a:rPr lang="en-US" sz="3200" dirty="0">
                <a:effectLst/>
              </a:rPr>
              <a:t>colonies</a:t>
            </a:r>
            <a:endParaRPr lang="en-US" sz="2400" dirty="0">
              <a:effectLst/>
            </a:endParaRPr>
          </a:p>
          <a:p>
            <a:pPr marL="1371600" lvl="3" indent="0">
              <a:buNone/>
            </a:pPr>
            <a:r>
              <a:rPr lang="en-US" sz="2800" dirty="0" smtClean="0">
                <a:effectLst/>
              </a:rPr>
              <a:t>a. As </a:t>
            </a:r>
            <a:r>
              <a:rPr lang="en-US" sz="2800" dirty="0">
                <a:effectLst/>
              </a:rPr>
              <a:t>of 1880- less than 10% of African continent controlled by Europeans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434" name="Picture 2" descr="http://colonialwarfare18901975.devhub.com/img/upload/rfgedreggreg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59008"/>
            <a:ext cx="5105400" cy="579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2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4965" y="290124"/>
            <a:ext cx="6652865" cy="3695136"/>
          </a:xfrm>
        </p:spPr>
        <p:txBody>
          <a:bodyPr/>
          <a:lstStyle/>
          <a:p>
            <a:pPr marL="914400" lvl="2" indent="0">
              <a:buNone/>
            </a:pPr>
            <a:r>
              <a:rPr lang="en-US" sz="3600" dirty="0">
                <a:effectLst/>
              </a:rPr>
              <a:t>2</a:t>
            </a:r>
            <a:r>
              <a:rPr lang="en-US" sz="3600" dirty="0" smtClean="0">
                <a:effectLst/>
              </a:rPr>
              <a:t>. New </a:t>
            </a:r>
            <a:r>
              <a:rPr lang="en-US" sz="3600" dirty="0">
                <a:effectLst/>
              </a:rPr>
              <a:t>medicines allowed Europeans to compete for Africa’s resources</a:t>
            </a:r>
            <a:endParaRPr lang="en-US" sz="2800" dirty="0">
              <a:effectLst/>
            </a:endParaRPr>
          </a:p>
          <a:p>
            <a:pPr marL="1371600" lvl="3" indent="0">
              <a:buNone/>
            </a:pPr>
            <a:r>
              <a:rPr lang="en-US" sz="3200" dirty="0" smtClean="0">
                <a:effectLst/>
              </a:rPr>
              <a:t>a. New </a:t>
            </a:r>
            <a:r>
              <a:rPr lang="en-US" sz="3200" dirty="0">
                <a:effectLst/>
              </a:rPr>
              <a:t>drug could fight diseases (quinine)</a:t>
            </a:r>
            <a:endParaRPr lang="en-US" sz="24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ttp://images.worthpoint.com/files/pb/1337/7097/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228"/>
            <a:ext cx="3459480" cy="68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podehomem.com.br/wp-content/uploads/2011/04/quin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" b="6779"/>
          <a:stretch/>
        </p:blipFill>
        <p:spPr bwMode="auto">
          <a:xfrm>
            <a:off x="1641475" y="3714749"/>
            <a:ext cx="4576445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7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864"/>
            <a:ext cx="4800600" cy="599637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B. New </a:t>
            </a:r>
            <a:r>
              <a:rPr lang="en-US" sz="3600" dirty="0">
                <a:effectLst/>
              </a:rPr>
              <a:t>Imperialism</a:t>
            </a:r>
            <a:endParaRPr lang="en-US" sz="2800" dirty="0">
              <a:effectLst/>
            </a:endParaRPr>
          </a:p>
          <a:p>
            <a:pPr marL="914400" lvl="2" indent="0">
              <a:buNone/>
            </a:pPr>
            <a:r>
              <a:rPr lang="en-US" sz="3200" dirty="0" smtClean="0">
                <a:effectLst/>
              </a:rPr>
              <a:t>1. Europeans </a:t>
            </a:r>
            <a:r>
              <a:rPr lang="en-US" sz="3200" dirty="0">
                <a:effectLst/>
              </a:rPr>
              <a:t>sought to dominate African peoples</a:t>
            </a:r>
            <a:endParaRPr lang="en-US" sz="2400" dirty="0">
              <a:effectLst/>
            </a:endParaRPr>
          </a:p>
          <a:p>
            <a:pPr marL="1371600" lvl="3" indent="0">
              <a:buNone/>
            </a:pPr>
            <a:r>
              <a:rPr lang="en-US" sz="2800" dirty="0" smtClean="0">
                <a:effectLst/>
              </a:rPr>
              <a:t>a. Europeans </a:t>
            </a:r>
            <a:r>
              <a:rPr lang="en-US" sz="2800" dirty="0">
                <a:effectLst/>
              </a:rPr>
              <a:t>driven by economic interests, political competition and cultural motives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7591" r="3227" b="4227"/>
          <a:stretch>
            <a:fillRect/>
          </a:stretch>
        </p:blipFill>
        <p:spPr bwMode="auto">
          <a:xfrm>
            <a:off x="5538788" y="0"/>
            <a:ext cx="6653212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97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4965" y="312984"/>
            <a:ext cx="6287105" cy="5927796"/>
          </a:xfrm>
        </p:spPr>
        <p:txBody>
          <a:bodyPr/>
          <a:lstStyle/>
          <a:p>
            <a:pPr marL="914400" lvl="2" indent="0">
              <a:buNone/>
            </a:pPr>
            <a:r>
              <a:rPr lang="en-US" sz="3000" b="1" u="sng" dirty="0" smtClean="0">
                <a:effectLst/>
              </a:rPr>
              <a:t>2. Social </a:t>
            </a:r>
            <a:r>
              <a:rPr lang="en-US" sz="3000" b="1" u="sng" dirty="0">
                <a:effectLst/>
              </a:rPr>
              <a:t>Darwinism</a:t>
            </a:r>
            <a:r>
              <a:rPr lang="en-US" sz="3000" dirty="0">
                <a:effectLst/>
              </a:rPr>
              <a:t>- belief that certain races are inferior to others</a:t>
            </a:r>
          </a:p>
          <a:p>
            <a:pPr marL="1714500" lvl="3" indent="-342900">
              <a:buAutoNum type="alphaLcPeriod"/>
            </a:pPr>
            <a:r>
              <a:rPr lang="en-US" sz="3000" dirty="0" smtClean="0">
                <a:effectLst/>
              </a:rPr>
              <a:t>Based </a:t>
            </a:r>
            <a:r>
              <a:rPr lang="en-US" sz="3000" dirty="0">
                <a:effectLst/>
              </a:rPr>
              <a:t>on the ideas of Charles Darwin’s natural selection </a:t>
            </a:r>
            <a:r>
              <a:rPr lang="en-US" sz="3000" dirty="0" smtClean="0">
                <a:effectLst/>
              </a:rPr>
              <a:t>theory</a:t>
            </a:r>
          </a:p>
          <a:p>
            <a:pPr lvl="3">
              <a:buFont typeface="Arial" panose="020B0604020202020204" pitchFamily="34" charset="0"/>
              <a:buAutoNum type="alphaLcPeriod"/>
            </a:pPr>
            <a:r>
              <a:rPr lang="en-US" sz="2400" b="1" dirty="0" smtClean="0">
                <a:effectLst/>
              </a:rPr>
              <a:t> </a:t>
            </a:r>
            <a:r>
              <a:rPr lang="en-US" sz="3000" b="1" u="sng" dirty="0" smtClean="0">
                <a:effectLst/>
              </a:rPr>
              <a:t>Cecil </a:t>
            </a:r>
            <a:r>
              <a:rPr lang="en-US" sz="3000" b="1" u="sng" dirty="0">
                <a:effectLst/>
              </a:rPr>
              <a:t>Rhodes</a:t>
            </a:r>
            <a:r>
              <a:rPr lang="en-US" sz="3000" dirty="0">
                <a:effectLst/>
              </a:rPr>
              <a:t>- British businessman who was an </a:t>
            </a:r>
            <a:r>
              <a:rPr lang="en-US" sz="3000" dirty="0" smtClean="0">
                <a:effectLst/>
              </a:rPr>
              <a:t>	advocate </a:t>
            </a:r>
            <a:r>
              <a:rPr lang="en-US" sz="3000" dirty="0">
                <a:effectLst/>
              </a:rPr>
              <a:t>of Social Darwinism </a:t>
            </a:r>
          </a:p>
          <a:p>
            <a:pPr lvl="3">
              <a:buAutoNum type="alphaLcPeriod"/>
            </a:pPr>
            <a:endParaRPr lang="en-US" sz="18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95" y="0"/>
            <a:ext cx="529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9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6405" y="335844"/>
            <a:ext cx="5487005" cy="6682176"/>
          </a:xfrm>
        </p:spPr>
        <p:txBody>
          <a:bodyPr>
            <a:normAutofit lnSpcReduction="10000"/>
          </a:bodyPr>
          <a:lstStyle/>
          <a:p>
            <a:pPr marL="914400" lvl="2" indent="0">
              <a:buNone/>
            </a:pPr>
            <a:r>
              <a:rPr lang="en-US" sz="3000" b="1" u="sng" dirty="0" smtClean="0">
                <a:effectLst/>
              </a:rPr>
              <a:t>3. Berlin </a:t>
            </a:r>
            <a:r>
              <a:rPr lang="en-US" sz="3000" b="1" u="sng" dirty="0">
                <a:effectLst/>
              </a:rPr>
              <a:t>Conference</a:t>
            </a:r>
            <a:r>
              <a:rPr lang="en-US" sz="3000" dirty="0">
                <a:effectLst/>
              </a:rPr>
              <a:t>- European nations agreed on how to split up Africa</a:t>
            </a: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a,. Had </a:t>
            </a:r>
            <a:r>
              <a:rPr lang="en-US" sz="3000" dirty="0">
                <a:effectLst/>
              </a:rPr>
              <a:t>to prove you could hold onto the land</a:t>
            </a:r>
          </a:p>
          <a:p>
            <a:pPr marL="1371600" lvl="3" indent="0">
              <a:buNone/>
            </a:pPr>
            <a:r>
              <a:rPr lang="en-US" sz="3000" dirty="0" smtClean="0">
                <a:effectLst/>
              </a:rPr>
              <a:t>b. No </a:t>
            </a:r>
            <a:r>
              <a:rPr lang="en-US" sz="3000" dirty="0">
                <a:effectLst/>
              </a:rPr>
              <a:t>single European power could claim the entire continent</a:t>
            </a:r>
          </a:p>
          <a:p>
            <a:pPr marL="914400" lvl="2" indent="0">
              <a:buNone/>
            </a:pPr>
            <a:r>
              <a:rPr lang="en-US" sz="3000" dirty="0" smtClean="0">
                <a:effectLst/>
              </a:rPr>
              <a:t>2. French </a:t>
            </a:r>
            <a:r>
              <a:rPr lang="en-US" sz="3000" dirty="0">
                <a:effectLst/>
              </a:rPr>
              <a:t>and British biggest powers in Africa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844"/>
            <a:ext cx="8831580" cy="619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95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pPr lvl="0"/>
            <a:r>
              <a:rPr lang="en-US" sz="3600" dirty="0">
                <a:effectLst/>
              </a:rPr>
              <a:t>II. Regions Imperialized</a:t>
            </a:r>
            <a:r>
              <a:rPr lang="en-US" sz="2800" dirty="0">
                <a:effectLst/>
              </a:rPr>
              <a:t/>
            </a:r>
            <a:br>
              <a:rPr lang="en-US" sz="2800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324"/>
            <a:ext cx="11978640" cy="369513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A. Egypt </a:t>
            </a:r>
            <a:r>
              <a:rPr lang="en-US" sz="3600" dirty="0">
                <a:effectLst/>
              </a:rPr>
              <a:t>(British) </a:t>
            </a:r>
            <a:endParaRPr lang="en-US" sz="2800" dirty="0">
              <a:effectLst/>
            </a:endParaRPr>
          </a:p>
          <a:p>
            <a:pPr marL="914400" lvl="2" indent="0">
              <a:buNone/>
            </a:pPr>
            <a:r>
              <a:rPr lang="en-US" sz="3200" b="1" u="sng" dirty="0" smtClean="0">
                <a:effectLst/>
              </a:rPr>
              <a:t>1. Suez </a:t>
            </a:r>
            <a:r>
              <a:rPr lang="en-US" sz="3200" b="1" u="sng" dirty="0">
                <a:effectLst/>
              </a:rPr>
              <a:t>Canal</a:t>
            </a:r>
            <a:r>
              <a:rPr lang="en-US" sz="3200" dirty="0">
                <a:effectLst/>
              </a:rPr>
              <a:t>- linked Mediterranean sea with red sea,  shortening trip from England to </a:t>
            </a:r>
            <a:r>
              <a:rPr lang="en-US" sz="3200" dirty="0" smtClean="0">
                <a:effectLst/>
              </a:rPr>
              <a:t>Indian ocean</a:t>
            </a:r>
            <a:endParaRPr lang="en-US" sz="24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18" name="Picture 2" descr="http://upload.wikimedia.org/wikipedia/commons/8/82/USS_America_(CV-66)_in_the_Suez_canal_1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2319"/>
            <a:ext cx="5897880" cy="39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ontent.answcdn.com/main/content/img/getty/2/7/2664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2900600"/>
            <a:ext cx="6294120" cy="39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33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110</TotalTime>
  <Words>460</Words>
  <Application>Microsoft Office PowerPoint</Application>
  <PresentationFormat>Widescreen</PresentationFormat>
  <Paragraphs>46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Bookman Old Style</vt:lpstr>
      <vt:lpstr>Goudy Old Style</vt:lpstr>
      <vt:lpstr>Rockwell</vt:lpstr>
      <vt:lpstr>Damask</vt:lpstr>
      <vt:lpstr>African Imperialism</vt:lpstr>
      <vt:lpstr>Warm Up</vt:lpstr>
      <vt:lpstr>White Man’s Burden</vt:lpstr>
      <vt:lpstr>I. Imperialism in Africa</vt:lpstr>
      <vt:lpstr>PowerPoint Presentation</vt:lpstr>
      <vt:lpstr>PowerPoint Presentation</vt:lpstr>
      <vt:lpstr>PowerPoint Presentation</vt:lpstr>
      <vt:lpstr>PowerPoint Presentation</vt:lpstr>
      <vt:lpstr>II. Regions Imperialized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Effects of African Imperialism </vt:lpstr>
      <vt:lpstr>Colonial Africa:1914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Marwitz, Keith A.</dc:creator>
  <cp:lastModifiedBy>Marwitz, Keith A.</cp:lastModifiedBy>
  <cp:revision>10</cp:revision>
  <dcterms:created xsi:type="dcterms:W3CDTF">2014-04-12T11:56:43Z</dcterms:created>
  <dcterms:modified xsi:type="dcterms:W3CDTF">2014-04-25T00:43:11Z</dcterms:modified>
</cp:coreProperties>
</file>